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57" r:id="rId3"/>
    <p:sldId id="258" r:id="rId4"/>
    <p:sldId id="267" r:id="rId5"/>
    <p:sldId id="259" r:id="rId6"/>
    <p:sldId id="263" r:id="rId7"/>
    <p:sldId id="261" r:id="rId8"/>
    <p:sldId id="269" r:id="rId9"/>
    <p:sldId id="271" r:id="rId10"/>
    <p:sldId id="270" r:id="rId11"/>
    <p:sldId id="272" r:id="rId12"/>
    <p:sldId id="273" r:id="rId13"/>
    <p:sldId id="274" r:id="rId14"/>
    <p:sldId id="275" r:id="rId15"/>
    <p:sldId id="276" r:id="rId16"/>
    <p:sldId id="277" r:id="rId17"/>
    <p:sldId id="278" r:id="rId18"/>
    <p:sldId id="268" r:id="rId19"/>
    <p:sldId id="279" r:id="rId20"/>
    <p:sldId id="280" r:id="rId21"/>
    <p:sldId id="281" r:id="rId22"/>
    <p:sldId id="282" r:id="rId23"/>
    <p:sldId id="283" r:id="rId24"/>
    <p:sldId id="260" r:id="rId25"/>
    <p:sldId id="262" r:id="rId26"/>
    <p:sldId id="285" r:id="rId27"/>
    <p:sldId id="286" r:id="rId28"/>
    <p:sldId id="287" r:id="rId29"/>
    <p:sldId id="288" r:id="rId30"/>
    <p:sldId id="289" r:id="rId31"/>
    <p:sldId id="290" r:id="rId32"/>
    <p:sldId id="291" r:id="rId33"/>
    <p:sldId id="292" r:id="rId34"/>
    <p:sldId id="293" r:id="rId35"/>
    <p:sldId id="294" r:id="rId36"/>
    <p:sldId id="265" r:id="rId37"/>
    <p:sldId id="295" r:id="rId38"/>
    <p:sldId id="296" r:id="rId39"/>
    <p:sldId id="266" r:id="rId40"/>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2173" autoAdjust="0"/>
  </p:normalViewPr>
  <p:slideViewPr>
    <p:cSldViewPr snapToGrid="0">
      <p:cViewPr varScale="1">
        <p:scale>
          <a:sx n="86" d="100"/>
          <a:sy n="86" d="100"/>
        </p:scale>
        <p:origin x="45" y="141"/>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E50C9-6A62-45AC-AF42-A90DC46A3209}" type="doc">
      <dgm:prSet loTypeId="urn:microsoft.com/office/officeart/2005/8/layout/hProcess6" loCatId="process" qsTypeId="urn:microsoft.com/office/officeart/2005/8/quickstyle/simple4" qsCatId="simple" csTypeId="urn:microsoft.com/office/officeart/2005/8/colors/accent0_3" csCatId="mainScheme" phldr="1"/>
      <dgm:spPr/>
      <dgm:t>
        <a:bodyPr rtlCol="0"/>
        <a:lstStyle/>
        <a:p>
          <a:pPr rtl="0"/>
          <a:endParaRPr lang="en-US"/>
        </a:p>
      </dgm:t>
    </dgm:pt>
    <dgm:pt modelId="{5F712884-449D-4DB5-9953-28B7C76B95EA}">
      <dgm:prSet phldrT="[Text]"/>
      <dgm:spPr/>
      <dgm:t>
        <a:bodyPr rtlCol="0"/>
        <a:lstStyle/>
        <a:p>
          <a:pPr rtl="0"/>
          <a:r>
            <a:rPr lang="zh-CN" dirty="0">
              <a:latin typeface="Microsoft YaHei UI" panose="020B0503020204020204" pitchFamily="34" charset="-122"/>
              <a:ea typeface="Microsoft YaHei UI" panose="020B0503020204020204" pitchFamily="34" charset="-122"/>
            </a:rPr>
            <a:t>步骤 1</a:t>
          </a:r>
        </a:p>
      </dgm:t>
    </dgm:pt>
    <dgm:pt modelId="{959B81DB-0329-4043-A334-D05EB5160B66}" type="parTrans" cxnId="{5BBBD0A9-97DA-480E-AD44-1947C76CE5E6}">
      <dgm:prSet/>
      <dgm:spPr/>
      <dgm:t>
        <a:bodyPr rtlCol="0"/>
        <a:lstStyle/>
        <a:p>
          <a:pPr rtl="0"/>
          <a:endParaRPr lang="en-US"/>
        </a:p>
      </dgm:t>
    </dgm:pt>
    <dgm:pt modelId="{EB5FE175-6B6D-4195-A86F-6DFA96778160}" type="sibTrans" cxnId="{5BBBD0A9-97DA-480E-AD44-1947C76CE5E6}">
      <dgm:prSet/>
      <dgm:spPr/>
      <dgm:t>
        <a:bodyPr rtlCol="0"/>
        <a:lstStyle/>
        <a:p>
          <a:pPr rtl="0"/>
          <a:endParaRPr lang="en-US"/>
        </a:p>
      </dgm:t>
    </dgm:pt>
    <dgm:pt modelId="{3C06DC45-D510-48CC-B9DC-C19564791119}">
      <dgm:prSet phldrT="[Text]"/>
      <dgm:spPr/>
      <dgm:t>
        <a:bodyPr rtlCol="0"/>
        <a:lstStyle/>
        <a:p>
          <a:pPr rtl="0"/>
          <a:r>
            <a:rPr lang="zh-CN" altLang="en-US" dirty="0" smtClean="0">
              <a:latin typeface="Microsoft YaHei UI" panose="020B0503020204020204" pitchFamily="34" charset="-122"/>
              <a:ea typeface="Microsoft YaHei UI" panose="020B0503020204020204" pitchFamily="34" charset="-122"/>
            </a:rPr>
            <a:t>特征点检测</a:t>
          </a:r>
          <a:endParaRPr lang="zh-CN" dirty="0">
            <a:latin typeface="Microsoft YaHei UI" panose="020B0503020204020204" pitchFamily="34" charset="-122"/>
            <a:ea typeface="Microsoft YaHei UI" panose="020B0503020204020204" pitchFamily="34" charset="-122"/>
          </a:endParaRPr>
        </a:p>
      </dgm:t>
    </dgm:pt>
    <dgm:pt modelId="{65F5C7C6-EB25-442A-AB0B-B47F97609474}" type="parTrans" cxnId="{55246683-0A80-455D-B6B5-2B2736293CF2}">
      <dgm:prSet/>
      <dgm:spPr/>
      <dgm:t>
        <a:bodyPr rtlCol="0"/>
        <a:lstStyle/>
        <a:p>
          <a:pPr rtl="0"/>
          <a:endParaRPr lang="en-US"/>
        </a:p>
      </dgm:t>
    </dgm:pt>
    <dgm:pt modelId="{D1AB7263-DC38-4830-9C45-C1403EA8E20B}" type="sibTrans" cxnId="{55246683-0A80-455D-B6B5-2B2736293CF2}">
      <dgm:prSet/>
      <dgm:spPr/>
      <dgm:t>
        <a:bodyPr rtlCol="0"/>
        <a:lstStyle/>
        <a:p>
          <a:pPr rtl="0"/>
          <a:endParaRPr lang="en-US"/>
        </a:p>
      </dgm:t>
    </dgm:pt>
    <dgm:pt modelId="{981C2CD8-7E8A-4682-8B5A-A510268B34AC}">
      <dgm:prSet phldrT="[Text]"/>
      <dgm:spPr/>
      <dgm:t>
        <a:bodyPr rtlCol="0"/>
        <a:lstStyle/>
        <a:p>
          <a:pPr rtl="0"/>
          <a:r>
            <a:rPr lang="zh-CN" dirty="0">
              <a:latin typeface="Microsoft YaHei UI" panose="020B0503020204020204" pitchFamily="34" charset="-122"/>
              <a:ea typeface="Microsoft YaHei UI" panose="020B0503020204020204" pitchFamily="34" charset="-122"/>
            </a:rPr>
            <a:t>步骤 2</a:t>
          </a:r>
        </a:p>
      </dgm:t>
    </dgm:pt>
    <dgm:pt modelId="{1185AE54-EDEE-4D55-93F6-F7D354ED7C11}" type="parTrans" cxnId="{D95BF8C4-EEA0-4AAE-8693-AFAC7500B286}">
      <dgm:prSet/>
      <dgm:spPr/>
      <dgm:t>
        <a:bodyPr rtlCol="0"/>
        <a:lstStyle/>
        <a:p>
          <a:pPr rtl="0"/>
          <a:endParaRPr lang="en-US"/>
        </a:p>
      </dgm:t>
    </dgm:pt>
    <dgm:pt modelId="{D7467A3A-2B78-4CDD-91C9-D96452997227}" type="sibTrans" cxnId="{D95BF8C4-EEA0-4AAE-8693-AFAC7500B286}">
      <dgm:prSet/>
      <dgm:spPr/>
      <dgm:t>
        <a:bodyPr rtlCol="0"/>
        <a:lstStyle/>
        <a:p>
          <a:pPr rtl="0"/>
          <a:endParaRPr lang="en-US"/>
        </a:p>
      </dgm:t>
    </dgm:pt>
    <dgm:pt modelId="{CF1FE966-0BB0-47ED-84B3-EC7AB055925F}">
      <dgm:prSet phldrT="[Text]"/>
      <dgm:spPr/>
      <dgm:t>
        <a:bodyPr rtlCol="0"/>
        <a:lstStyle/>
        <a:p>
          <a:pPr rtl="0"/>
          <a:r>
            <a:rPr lang="zh-CN" altLang="en-US" dirty="0" smtClean="0">
              <a:latin typeface="Microsoft YaHei UI" panose="020B0503020204020204" pitchFamily="34" charset="-122"/>
              <a:ea typeface="Microsoft YaHei UI" panose="020B0503020204020204" pitchFamily="34" charset="-122"/>
            </a:rPr>
            <a:t>特征描述</a:t>
          </a:r>
          <a:endParaRPr lang="zh-CN" dirty="0">
            <a:latin typeface="Microsoft YaHei UI" panose="020B0503020204020204" pitchFamily="34" charset="-122"/>
            <a:ea typeface="Microsoft YaHei UI" panose="020B0503020204020204" pitchFamily="34" charset="-122"/>
          </a:endParaRPr>
        </a:p>
      </dgm:t>
    </dgm:pt>
    <dgm:pt modelId="{FB956851-3BB2-4FF1-A9D6-4692FA0EFDCA}" type="parTrans" cxnId="{7A81218D-5146-40F9-9731-5BD21503537E}">
      <dgm:prSet/>
      <dgm:spPr/>
      <dgm:t>
        <a:bodyPr rtlCol="0"/>
        <a:lstStyle/>
        <a:p>
          <a:pPr rtl="0"/>
          <a:endParaRPr lang="en-US"/>
        </a:p>
      </dgm:t>
    </dgm:pt>
    <dgm:pt modelId="{831C3CE2-0F23-433C-85CA-9D194AAC5E20}" type="sibTrans" cxnId="{7A81218D-5146-40F9-9731-5BD21503537E}">
      <dgm:prSet/>
      <dgm:spPr/>
      <dgm:t>
        <a:bodyPr rtlCol="0"/>
        <a:lstStyle/>
        <a:p>
          <a:pPr rtl="0"/>
          <a:endParaRPr lang="en-US"/>
        </a:p>
      </dgm:t>
    </dgm:pt>
    <dgm:pt modelId="{DC2DF88C-35A0-4E30-A3E4-E002DC34F521}">
      <dgm:prSet phldrT="[Text]"/>
      <dgm:spPr/>
      <dgm:t>
        <a:bodyPr rtlCol="0"/>
        <a:lstStyle/>
        <a:p>
          <a:pPr rtl="0"/>
          <a:r>
            <a:rPr lang="zh-CN">
              <a:latin typeface="Microsoft YaHei UI" panose="020B0503020204020204" pitchFamily="34" charset="-122"/>
              <a:ea typeface="Microsoft YaHei UI" panose="020B0503020204020204" pitchFamily="34" charset="-122"/>
            </a:rPr>
            <a:t>步骤 3</a:t>
          </a:r>
        </a:p>
      </dgm:t>
    </dgm:pt>
    <dgm:pt modelId="{9BB88C43-2261-4EC7-A70D-463964685938}" type="parTrans" cxnId="{63D5015B-3865-4A4B-AEB1-FBEF0DE71B9A}">
      <dgm:prSet/>
      <dgm:spPr/>
      <dgm:t>
        <a:bodyPr rtlCol="0"/>
        <a:lstStyle/>
        <a:p>
          <a:pPr rtl="0"/>
          <a:endParaRPr lang="en-US"/>
        </a:p>
      </dgm:t>
    </dgm:pt>
    <dgm:pt modelId="{4DFC88DE-E0F0-4976-9B83-58EADA7CE300}" type="sibTrans" cxnId="{63D5015B-3865-4A4B-AEB1-FBEF0DE71B9A}">
      <dgm:prSet/>
      <dgm:spPr/>
      <dgm:t>
        <a:bodyPr rtlCol="0"/>
        <a:lstStyle/>
        <a:p>
          <a:pPr rtl="0"/>
          <a:endParaRPr lang="en-US"/>
        </a:p>
      </dgm:t>
    </dgm:pt>
    <dgm:pt modelId="{DF9FD532-8B13-446E-B6A3-59BDF574BCA8}">
      <dgm:prSet phldrT="[Text]"/>
      <dgm:spPr/>
      <dgm:t>
        <a:bodyPr rtlCol="0"/>
        <a:lstStyle/>
        <a:p>
          <a:pPr rtl="0"/>
          <a:r>
            <a:rPr lang="zh-CN" altLang="en-US" dirty="0" smtClean="0">
              <a:latin typeface="Microsoft YaHei UI" panose="020B0503020204020204" pitchFamily="34" charset="-122"/>
              <a:ea typeface="Microsoft YaHei UI" panose="020B0503020204020204" pitchFamily="34" charset="-122"/>
            </a:rPr>
            <a:t>特征初匹配</a:t>
          </a:r>
          <a:endParaRPr lang="zh-CN" dirty="0">
            <a:latin typeface="Microsoft YaHei UI" panose="020B0503020204020204" pitchFamily="34" charset="-122"/>
            <a:ea typeface="Microsoft YaHei UI" panose="020B0503020204020204" pitchFamily="34" charset="-122"/>
          </a:endParaRPr>
        </a:p>
      </dgm:t>
    </dgm:pt>
    <dgm:pt modelId="{3A79FA23-5F3F-4F7D-B4AC-A9C282166E18}" type="parTrans" cxnId="{D998B319-C072-4BF0-B5CB-2075DB30B691}">
      <dgm:prSet/>
      <dgm:spPr/>
      <dgm:t>
        <a:bodyPr rtlCol="0"/>
        <a:lstStyle/>
        <a:p>
          <a:pPr rtl="0"/>
          <a:endParaRPr lang="en-US"/>
        </a:p>
      </dgm:t>
    </dgm:pt>
    <dgm:pt modelId="{31B32A6E-6E91-4EAA-96F6-92A0035B120A}" type="sibTrans" cxnId="{D998B319-C072-4BF0-B5CB-2075DB30B691}">
      <dgm:prSet/>
      <dgm:spPr/>
      <dgm:t>
        <a:bodyPr rtlCol="0"/>
        <a:lstStyle/>
        <a:p>
          <a:pPr rtl="0"/>
          <a:endParaRPr lang="en-US"/>
        </a:p>
      </dgm:t>
    </dgm:pt>
    <dgm:pt modelId="{F5961DD5-682B-4D21-A827-30C64679BB5F}">
      <dgm:prSet phldrT="[Text]"/>
      <dgm:spPr/>
      <dgm:t>
        <a:bodyPr rtlCol="0"/>
        <a:lstStyle/>
        <a:p>
          <a:pPr rtl="0"/>
          <a:r>
            <a:rPr lang="zh-CN">
              <a:latin typeface="Microsoft YaHei UI" panose="020B0503020204020204" pitchFamily="34" charset="-122"/>
              <a:ea typeface="Microsoft YaHei UI" panose="020B0503020204020204" pitchFamily="34" charset="-122"/>
            </a:rPr>
            <a:t>步骤 4</a:t>
          </a:r>
        </a:p>
      </dgm:t>
    </dgm:pt>
    <dgm:pt modelId="{75D73089-01C8-4BC0-90ED-CA9D1B8E3ADF}" type="parTrans" cxnId="{73708078-FDBA-43F4-96AB-FB14C4C2602F}">
      <dgm:prSet/>
      <dgm:spPr/>
      <dgm:t>
        <a:bodyPr rtlCol="0"/>
        <a:lstStyle/>
        <a:p>
          <a:pPr rtl="0"/>
          <a:endParaRPr lang="en-US"/>
        </a:p>
      </dgm:t>
    </dgm:pt>
    <dgm:pt modelId="{CA7ED3B0-10D1-4E2F-8BA0-8D58C22A94D0}" type="sibTrans" cxnId="{73708078-FDBA-43F4-96AB-FB14C4C2602F}">
      <dgm:prSet/>
      <dgm:spPr/>
      <dgm:t>
        <a:bodyPr rtlCol="0"/>
        <a:lstStyle/>
        <a:p>
          <a:pPr rtl="0"/>
          <a:endParaRPr lang="en-US"/>
        </a:p>
      </dgm:t>
    </dgm:pt>
    <dgm:pt modelId="{72DB7378-4256-4528-8672-DEEF82828E57}">
      <dgm:prSet phldrT="[Text]"/>
      <dgm:spPr/>
      <dgm:t>
        <a:bodyPr rtlCol="0"/>
        <a:lstStyle/>
        <a:p>
          <a:pPr rtl="0"/>
          <a:r>
            <a:rPr lang="zh-CN" altLang="en-US" dirty="0" smtClean="0">
              <a:latin typeface="Microsoft YaHei UI" panose="020B0503020204020204" pitchFamily="34" charset="-122"/>
              <a:ea typeface="Microsoft YaHei UI" panose="020B0503020204020204" pitchFamily="34" charset="-122"/>
            </a:rPr>
            <a:t>匹配对提纯</a:t>
          </a:r>
          <a:endParaRPr lang="zh-CN" dirty="0">
            <a:latin typeface="Microsoft YaHei UI" panose="020B0503020204020204" pitchFamily="34" charset="-122"/>
            <a:ea typeface="Microsoft YaHei UI" panose="020B0503020204020204" pitchFamily="34" charset="-122"/>
          </a:endParaRPr>
        </a:p>
      </dgm:t>
    </dgm:pt>
    <dgm:pt modelId="{97CEFC59-E261-4652-BC13-D71B45B5EC50}" type="parTrans" cxnId="{2A4D48E1-6639-4AC8-ABBF-C8A0D045AFB7}">
      <dgm:prSet/>
      <dgm:spPr/>
      <dgm:t>
        <a:bodyPr rtlCol="0"/>
        <a:lstStyle/>
        <a:p>
          <a:pPr rtl="0"/>
          <a:endParaRPr lang="en-US"/>
        </a:p>
      </dgm:t>
    </dgm:pt>
    <dgm:pt modelId="{D0054105-F7A3-4CAE-89E2-0979360A932C}" type="sibTrans" cxnId="{2A4D48E1-6639-4AC8-ABBF-C8A0D045AFB7}">
      <dgm:prSet/>
      <dgm:spPr/>
      <dgm:t>
        <a:bodyPr rtlCol="0"/>
        <a:lstStyle/>
        <a:p>
          <a:pPr rtl="0"/>
          <a:endParaRPr lang="en-US"/>
        </a:p>
      </dgm:t>
    </dgm:pt>
    <dgm:pt modelId="{8479DA09-22E5-415F-82A8-55C212C645E9}" type="pres">
      <dgm:prSet presAssocID="{CADE50C9-6A62-45AC-AF42-A90DC46A3209}" presName="theList" presStyleCnt="0">
        <dgm:presLayoutVars>
          <dgm:dir/>
          <dgm:animLvl val="lvl"/>
          <dgm:resizeHandles val="exact"/>
        </dgm:presLayoutVars>
      </dgm:prSet>
      <dgm:spPr/>
      <dgm:t>
        <a:bodyPr/>
        <a:lstStyle/>
        <a:p>
          <a:endParaRPr lang="zh-CN" altLang="en-US"/>
        </a:p>
      </dgm:t>
    </dgm:pt>
    <dgm:pt modelId="{6FCC4818-89AE-4CEE-A699-28B59E7BDFFA}" type="pres">
      <dgm:prSet presAssocID="{5F712884-449D-4DB5-9953-28B7C76B95EA}" presName="compNode" presStyleCnt="0"/>
      <dgm:spPr/>
    </dgm:pt>
    <dgm:pt modelId="{AADEDC95-CC2A-48DF-A7A8-6EB822A3BF8A}" type="pres">
      <dgm:prSet presAssocID="{5F712884-449D-4DB5-9953-28B7C76B95EA}" presName="noGeometry" presStyleCnt="0"/>
      <dgm:spPr/>
    </dgm:pt>
    <dgm:pt modelId="{7CED35B1-EE34-41DC-9D24-45162F95B548}" type="pres">
      <dgm:prSet presAssocID="{5F712884-449D-4DB5-9953-28B7C76B95EA}" presName="childTextVisible" presStyleLbl="bgAccFollowNode1" presStyleIdx="0" presStyleCnt="4">
        <dgm:presLayoutVars>
          <dgm:bulletEnabled val="1"/>
        </dgm:presLayoutVars>
      </dgm:prSet>
      <dgm:spPr/>
      <dgm:t>
        <a:bodyPr/>
        <a:lstStyle/>
        <a:p>
          <a:endParaRPr lang="zh-CN" altLang="en-US"/>
        </a:p>
      </dgm:t>
    </dgm:pt>
    <dgm:pt modelId="{9391CD91-2028-42FA-8D18-643E299C9C24}" type="pres">
      <dgm:prSet presAssocID="{5F712884-449D-4DB5-9953-28B7C76B95EA}" presName="childTextHidden" presStyleLbl="bgAccFollowNode1" presStyleIdx="0" presStyleCnt="4"/>
      <dgm:spPr/>
      <dgm:t>
        <a:bodyPr/>
        <a:lstStyle/>
        <a:p>
          <a:endParaRPr lang="zh-CN" altLang="en-US"/>
        </a:p>
      </dgm:t>
    </dgm:pt>
    <dgm:pt modelId="{9C684068-CDDD-4EFB-8B51-A723D50B9711}" type="pres">
      <dgm:prSet presAssocID="{5F712884-449D-4DB5-9953-28B7C76B95EA}" presName="parentText" presStyleLbl="node1" presStyleIdx="0" presStyleCnt="4">
        <dgm:presLayoutVars>
          <dgm:chMax val="1"/>
          <dgm:bulletEnabled val="1"/>
        </dgm:presLayoutVars>
      </dgm:prSet>
      <dgm:spPr/>
      <dgm:t>
        <a:bodyPr/>
        <a:lstStyle/>
        <a:p>
          <a:endParaRPr lang="zh-CN" altLang="en-US"/>
        </a:p>
      </dgm:t>
    </dgm:pt>
    <dgm:pt modelId="{C1BB0E39-835E-44B3-9C4A-15C128F6E94B}" type="pres">
      <dgm:prSet presAssocID="{5F712884-449D-4DB5-9953-28B7C76B95EA}" presName="aSpace" presStyleCnt="0"/>
      <dgm:spPr/>
    </dgm:pt>
    <dgm:pt modelId="{D1476247-B9B9-4446-A74D-DA98535C9E0E}" type="pres">
      <dgm:prSet presAssocID="{981C2CD8-7E8A-4682-8B5A-A510268B34AC}" presName="compNode" presStyleCnt="0"/>
      <dgm:spPr/>
    </dgm:pt>
    <dgm:pt modelId="{749C8FB6-3880-4133-80D5-065F27E1506B}" type="pres">
      <dgm:prSet presAssocID="{981C2CD8-7E8A-4682-8B5A-A510268B34AC}" presName="noGeometry" presStyleCnt="0"/>
      <dgm:spPr/>
    </dgm:pt>
    <dgm:pt modelId="{86042E14-16D1-40DD-AA05-9044A5C973AA}" type="pres">
      <dgm:prSet presAssocID="{981C2CD8-7E8A-4682-8B5A-A510268B34AC}" presName="childTextVisible" presStyleLbl="bgAccFollowNode1" presStyleIdx="1" presStyleCnt="4">
        <dgm:presLayoutVars>
          <dgm:bulletEnabled val="1"/>
        </dgm:presLayoutVars>
      </dgm:prSet>
      <dgm:spPr/>
      <dgm:t>
        <a:bodyPr/>
        <a:lstStyle/>
        <a:p>
          <a:endParaRPr lang="zh-CN" altLang="en-US"/>
        </a:p>
      </dgm:t>
    </dgm:pt>
    <dgm:pt modelId="{9D98FF58-AE68-4BA4-9617-69B2A9055027}" type="pres">
      <dgm:prSet presAssocID="{981C2CD8-7E8A-4682-8B5A-A510268B34AC}" presName="childTextHidden" presStyleLbl="bgAccFollowNode1" presStyleIdx="1" presStyleCnt="4"/>
      <dgm:spPr/>
      <dgm:t>
        <a:bodyPr/>
        <a:lstStyle/>
        <a:p>
          <a:endParaRPr lang="zh-CN" altLang="en-US"/>
        </a:p>
      </dgm:t>
    </dgm:pt>
    <dgm:pt modelId="{7A5267AE-8114-45B8-81DD-8C44876141E7}" type="pres">
      <dgm:prSet presAssocID="{981C2CD8-7E8A-4682-8B5A-A510268B34AC}" presName="parentText" presStyleLbl="node1" presStyleIdx="1" presStyleCnt="4">
        <dgm:presLayoutVars>
          <dgm:chMax val="1"/>
          <dgm:bulletEnabled val="1"/>
        </dgm:presLayoutVars>
      </dgm:prSet>
      <dgm:spPr/>
      <dgm:t>
        <a:bodyPr/>
        <a:lstStyle/>
        <a:p>
          <a:endParaRPr lang="zh-CN" altLang="en-US"/>
        </a:p>
      </dgm:t>
    </dgm:pt>
    <dgm:pt modelId="{88D1F1EA-A3AE-454C-9B9C-AB6EA71110DA}" type="pres">
      <dgm:prSet presAssocID="{981C2CD8-7E8A-4682-8B5A-A510268B34AC}" presName="aSpace" presStyleCnt="0"/>
      <dgm:spPr/>
    </dgm:pt>
    <dgm:pt modelId="{EFC7B57B-E4F8-49AB-834D-4C390DD6A7C1}" type="pres">
      <dgm:prSet presAssocID="{DC2DF88C-35A0-4E30-A3E4-E002DC34F521}" presName="compNode" presStyleCnt="0"/>
      <dgm:spPr/>
    </dgm:pt>
    <dgm:pt modelId="{49B54A95-5216-44E4-A2E7-D942CDE1F232}" type="pres">
      <dgm:prSet presAssocID="{DC2DF88C-35A0-4E30-A3E4-E002DC34F521}" presName="noGeometry" presStyleCnt="0"/>
      <dgm:spPr/>
    </dgm:pt>
    <dgm:pt modelId="{3BD6A86C-6D15-45DB-924B-C99F59A4C2B9}" type="pres">
      <dgm:prSet presAssocID="{DC2DF88C-35A0-4E30-A3E4-E002DC34F521}" presName="childTextVisible" presStyleLbl="bgAccFollowNode1" presStyleIdx="2" presStyleCnt="4">
        <dgm:presLayoutVars>
          <dgm:bulletEnabled val="1"/>
        </dgm:presLayoutVars>
      </dgm:prSet>
      <dgm:spPr/>
      <dgm:t>
        <a:bodyPr/>
        <a:lstStyle/>
        <a:p>
          <a:endParaRPr lang="zh-CN" altLang="en-US"/>
        </a:p>
      </dgm:t>
    </dgm:pt>
    <dgm:pt modelId="{305DFC48-A60D-4A83-8516-5B49F4CC3067}" type="pres">
      <dgm:prSet presAssocID="{DC2DF88C-35A0-4E30-A3E4-E002DC34F521}" presName="childTextHidden" presStyleLbl="bgAccFollowNode1" presStyleIdx="2" presStyleCnt="4"/>
      <dgm:spPr/>
      <dgm:t>
        <a:bodyPr/>
        <a:lstStyle/>
        <a:p>
          <a:endParaRPr lang="zh-CN" altLang="en-US"/>
        </a:p>
      </dgm:t>
    </dgm:pt>
    <dgm:pt modelId="{DD66AF2F-621E-4E16-A5DA-FCE4E813BFBF}" type="pres">
      <dgm:prSet presAssocID="{DC2DF88C-35A0-4E30-A3E4-E002DC34F521}" presName="parentText" presStyleLbl="node1" presStyleIdx="2" presStyleCnt="4">
        <dgm:presLayoutVars>
          <dgm:chMax val="1"/>
          <dgm:bulletEnabled val="1"/>
        </dgm:presLayoutVars>
      </dgm:prSet>
      <dgm:spPr/>
      <dgm:t>
        <a:bodyPr/>
        <a:lstStyle/>
        <a:p>
          <a:endParaRPr lang="zh-CN" altLang="en-US"/>
        </a:p>
      </dgm:t>
    </dgm:pt>
    <dgm:pt modelId="{A860616F-82CA-4593-B650-3C97959EBFE1}" type="pres">
      <dgm:prSet presAssocID="{DC2DF88C-35A0-4E30-A3E4-E002DC34F521}" presName="aSpace" presStyleCnt="0"/>
      <dgm:spPr/>
    </dgm:pt>
    <dgm:pt modelId="{EDB99387-6BD9-46F0-A5BD-DB5005673B80}" type="pres">
      <dgm:prSet presAssocID="{F5961DD5-682B-4D21-A827-30C64679BB5F}" presName="compNode" presStyleCnt="0"/>
      <dgm:spPr/>
    </dgm:pt>
    <dgm:pt modelId="{D1BD964B-31E3-4DC1-AE3A-2CEE3CAA47B4}" type="pres">
      <dgm:prSet presAssocID="{F5961DD5-682B-4D21-A827-30C64679BB5F}" presName="noGeometry" presStyleCnt="0"/>
      <dgm:spPr/>
    </dgm:pt>
    <dgm:pt modelId="{8A82858C-E1AB-42DF-BDD9-FC87121C9EE6}" type="pres">
      <dgm:prSet presAssocID="{F5961DD5-682B-4D21-A827-30C64679BB5F}" presName="childTextVisible" presStyleLbl="bgAccFollowNode1" presStyleIdx="3" presStyleCnt="4">
        <dgm:presLayoutVars>
          <dgm:bulletEnabled val="1"/>
        </dgm:presLayoutVars>
      </dgm:prSet>
      <dgm:spPr/>
      <dgm:t>
        <a:bodyPr/>
        <a:lstStyle/>
        <a:p>
          <a:endParaRPr lang="zh-CN" altLang="en-US"/>
        </a:p>
      </dgm:t>
    </dgm:pt>
    <dgm:pt modelId="{6F360329-9532-461F-A670-7A2774E7AB51}" type="pres">
      <dgm:prSet presAssocID="{F5961DD5-682B-4D21-A827-30C64679BB5F}" presName="childTextHidden" presStyleLbl="bgAccFollowNode1" presStyleIdx="3" presStyleCnt="4"/>
      <dgm:spPr/>
      <dgm:t>
        <a:bodyPr/>
        <a:lstStyle/>
        <a:p>
          <a:endParaRPr lang="zh-CN" altLang="en-US"/>
        </a:p>
      </dgm:t>
    </dgm:pt>
    <dgm:pt modelId="{DA84B00F-5EA9-4554-9B3D-74E9E5BE1742}" type="pres">
      <dgm:prSet presAssocID="{F5961DD5-682B-4D21-A827-30C64679BB5F}" presName="parentText" presStyleLbl="node1" presStyleIdx="3" presStyleCnt="4">
        <dgm:presLayoutVars>
          <dgm:chMax val="1"/>
          <dgm:bulletEnabled val="1"/>
        </dgm:presLayoutVars>
      </dgm:prSet>
      <dgm:spPr/>
      <dgm:t>
        <a:bodyPr/>
        <a:lstStyle/>
        <a:p>
          <a:endParaRPr lang="zh-CN" altLang="en-US"/>
        </a:p>
      </dgm:t>
    </dgm:pt>
  </dgm:ptLst>
  <dgm:cxnLst>
    <dgm:cxn modelId="{6D7515D8-A3B4-46AA-8D91-C6BD19C2964C}" type="presOf" srcId="{5F712884-449D-4DB5-9953-28B7C76B95EA}" destId="{9C684068-CDDD-4EFB-8B51-A723D50B9711}" srcOrd="0" destOrd="0" presId="urn:microsoft.com/office/officeart/2005/8/layout/hProcess6"/>
    <dgm:cxn modelId="{63D5015B-3865-4A4B-AEB1-FBEF0DE71B9A}" srcId="{CADE50C9-6A62-45AC-AF42-A90DC46A3209}" destId="{DC2DF88C-35A0-4E30-A3E4-E002DC34F521}" srcOrd="2" destOrd="0" parTransId="{9BB88C43-2261-4EC7-A70D-463964685938}" sibTransId="{4DFC88DE-E0F0-4976-9B83-58EADA7CE300}"/>
    <dgm:cxn modelId="{D7FB2487-1958-4092-997C-369BF6C6493F}" type="presOf" srcId="{DC2DF88C-35A0-4E30-A3E4-E002DC34F521}" destId="{DD66AF2F-621E-4E16-A5DA-FCE4E813BFBF}" srcOrd="0" destOrd="0" presId="urn:microsoft.com/office/officeart/2005/8/layout/hProcess6"/>
    <dgm:cxn modelId="{3C6D7986-A06B-4E7C-A73A-92CA028DA080}" type="presOf" srcId="{CF1FE966-0BB0-47ED-84B3-EC7AB055925F}" destId="{9D98FF58-AE68-4BA4-9617-69B2A9055027}" srcOrd="1" destOrd="0" presId="urn:microsoft.com/office/officeart/2005/8/layout/hProcess6"/>
    <dgm:cxn modelId="{B1273F69-2BFE-4D84-81C2-9D0270FA243D}" type="presOf" srcId="{981C2CD8-7E8A-4682-8B5A-A510268B34AC}" destId="{7A5267AE-8114-45B8-81DD-8C44876141E7}" srcOrd="0" destOrd="0" presId="urn:microsoft.com/office/officeart/2005/8/layout/hProcess6"/>
    <dgm:cxn modelId="{11A90CAF-AFA0-4D0D-AA33-C3B6B1F4CA03}" type="presOf" srcId="{3C06DC45-D510-48CC-B9DC-C19564791119}" destId="{9391CD91-2028-42FA-8D18-643E299C9C24}" srcOrd="1" destOrd="0" presId="urn:microsoft.com/office/officeart/2005/8/layout/hProcess6"/>
    <dgm:cxn modelId="{FFA8AE9F-3381-46CB-AE61-F6B91BB0DCCC}" type="presOf" srcId="{DF9FD532-8B13-446E-B6A3-59BDF574BCA8}" destId="{3BD6A86C-6D15-45DB-924B-C99F59A4C2B9}" srcOrd="0" destOrd="0" presId="urn:microsoft.com/office/officeart/2005/8/layout/hProcess6"/>
    <dgm:cxn modelId="{966AED7C-B056-4D2E-A415-CA660D53D852}" type="presOf" srcId="{CADE50C9-6A62-45AC-AF42-A90DC46A3209}" destId="{8479DA09-22E5-415F-82A8-55C212C645E9}" srcOrd="0" destOrd="0" presId="urn:microsoft.com/office/officeart/2005/8/layout/hProcess6"/>
    <dgm:cxn modelId="{D998B319-C072-4BF0-B5CB-2075DB30B691}" srcId="{DC2DF88C-35A0-4E30-A3E4-E002DC34F521}" destId="{DF9FD532-8B13-446E-B6A3-59BDF574BCA8}" srcOrd="0" destOrd="0" parTransId="{3A79FA23-5F3F-4F7D-B4AC-A9C282166E18}" sibTransId="{31B32A6E-6E91-4EAA-96F6-92A0035B120A}"/>
    <dgm:cxn modelId="{D95BF8C4-EEA0-4AAE-8693-AFAC7500B286}" srcId="{CADE50C9-6A62-45AC-AF42-A90DC46A3209}" destId="{981C2CD8-7E8A-4682-8B5A-A510268B34AC}" srcOrd="1" destOrd="0" parTransId="{1185AE54-EDEE-4D55-93F6-F7D354ED7C11}" sibTransId="{D7467A3A-2B78-4CDD-91C9-D96452997227}"/>
    <dgm:cxn modelId="{5BBBD0A9-97DA-480E-AD44-1947C76CE5E6}" srcId="{CADE50C9-6A62-45AC-AF42-A90DC46A3209}" destId="{5F712884-449D-4DB5-9953-28B7C76B95EA}" srcOrd="0" destOrd="0" parTransId="{959B81DB-0329-4043-A334-D05EB5160B66}" sibTransId="{EB5FE175-6B6D-4195-A86F-6DFA96778160}"/>
    <dgm:cxn modelId="{2A4D48E1-6639-4AC8-ABBF-C8A0D045AFB7}" srcId="{F5961DD5-682B-4D21-A827-30C64679BB5F}" destId="{72DB7378-4256-4528-8672-DEEF82828E57}" srcOrd="0" destOrd="0" parTransId="{97CEFC59-E261-4652-BC13-D71B45B5EC50}" sibTransId="{D0054105-F7A3-4CAE-89E2-0979360A932C}"/>
    <dgm:cxn modelId="{7A81218D-5146-40F9-9731-5BD21503537E}" srcId="{981C2CD8-7E8A-4682-8B5A-A510268B34AC}" destId="{CF1FE966-0BB0-47ED-84B3-EC7AB055925F}" srcOrd="0" destOrd="0" parTransId="{FB956851-3BB2-4FF1-A9D6-4692FA0EFDCA}" sibTransId="{831C3CE2-0F23-433C-85CA-9D194AAC5E20}"/>
    <dgm:cxn modelId="{2B277DEA-AEC1-4317-BA10-E7C9649DE819}" type="presOf" srcId="{3C06DC45-D510-48CC-B9DC-C19564791119}" destId="{7CED35B1-EE34-41DC-9D24-45162F95B548}" srcOrd="0" destOrd="0" presId="urn:microsoft.com/office/officeart/2005/8/layout/hProcess6"/>
    <dgm:cxn modelId="{55246683-0A80-455D-B6B5-2B2736293CF2}" srcId="{5F712884-449D-4DB5-9953-28B7C76B95EA}" destId="{3C06DC45-D510-48CC-B9DC-C19564791119}" srcOrd="0" destOrd="0" parTransId="{65F5C7C6-EB25-442A-AB0B-B47F97609474}" sibTransId="{D1AB7263-DC38-4830-9C45-C1403EA8E20B}"/>
    <dgm:cxn modelId="{72A8C591-0C0F-4CE9-87A0-39E15A75E763}" type="presOf" srcId="{72DB7378-4256-4528-8672-DEEF82828E57}" destId="{8A82858C-E1AB-42DF-BDD9-FC87121C9EE6}" srcOrd="0" destOrd="0" presId="urn:microsoft.com/office/officeart/2005/8/layout/hProcess6"/>
    <dgm:cxn modelId="{73708078-FDBA-43F4-96AB-FB14C4C2602F}" srcId="{CADE50C9-6A62-45AC-AF42-A90DC46A3209}" destId="{F5961DD5-682B-4D21-A827-30C64679BB5F}" srcOrd="3" destOrd="0" parTransId="{75D73089-01C8-4BC0-90ED-CA9D1B8E3ADF}" sibTransId="{CA7ED3B0-10D1-4E2F-8BA0-8D58C22A94D0}"/>
    <dgm:cxn modelId="{92EFACA7-2ED3-4FBA-8163-C0CCB0C8A8CB}" type="presOf" srcId="{CF1FE966-0BB0-47ED-84B3-EC7AB055925F}" destId="{86042E14-16D1-40DD-AA05-9044A5C973AA}" srcOrd="0" destOrd="0" presId="urn:microsoft.com/office/officeart/2005/8/layout/hProcess6"/>
    <dgm:cxn modelId="{EDF99AE6-31AF-42BF-BC27-B15A895212AE}" type="presOf" srcId="{F5961DD5-682B-4D21-A827-30C64679BB5F}" destId="{DA84B00F-5EA9-4554-9B3D-74E9E5BE1742}" srcOrd="0" destOrd="0" presId="urn:microsoft.com/office/officeart/2005/8/layout/hProcess6"/>
    <dgm:cxn modelId="{2AAF6659-3F4F-41F5-99E2-201432CD4F38}" type="presOf" srcId="{72DB7378-4256-4528-8672-DEEF82828E57}" destId="{6F360329-9532-461F-A670-7A2774E7AB51}" srcOrd="1" destOrd="0" presId="urn:microsoft.com/office/officeart/2005/8/layout/hProcess6"/>
    <dgm:cxn modelId="{909A07EF-1535-43E4-A99B-3786F111B378}" type="presOf" srcId="{DF9FD532-8B13-446E-B6A3-59BDF574BCA8}" destId="{305DFC48-A60D-4A83-8516-5B49F4CC3067}" srcOrd="1" destOrd="0" presId="urn:microsoft.com/office/officeart/2005/8/layout/hProcess6"/>
    <dgm:cxn modelId="{A8974B40-1B4F-4CB4-922A-3C65D7B2BDEF}" type="presParOf" srcId="{8479DA09-22E5-415F-82A8-55C212C645E9}" destId="{6FCC4818-89AE-4CEE-A699-28B59E7BDFFA}" srcOrd="0" destOrd="0" presId="urn:microsoft.com/office/officeart/2005/8/layout/hProcess6"/>
    <dgm:cxn modelId="{766FB1B1-DEC2-4457-9111-FBEB73D9FD6C}" type="presParOf" srcId="{6FCC4818-89AE-4CEE-A699-28B59E7BDFFA}" destId="{AADEDC95-CC2A-48DF-A7A8-6EB822A3BF8A}" srcOrd="0" destOrd="0" presId="urn:microsoft.com/office/officeart/2005/8/layout/hProcess6"/>
    <dgm:cxn modelId="{B81C0324-285C-4A1D-8AE8-6FB43C831DF7}" type="presParOf" srcId="{6FCC4818-89AE-4CEE-A699-28B59E7BDFFA}" destId="{7CED35B1-EE34-41DC-9D24-45162F95B548}" srcOrd="1" destOrd="0" presId="urn:microsoft.com/office/officeart/2005/8/layout/hProcess6"/>
    <dgm:cxn modelId="{804B29CB-199A-4D67-9D72-D3BC22B19E48}" type="presParOf" srcId="{6FCC4818-89AE-4CEE-A699-28B59E7BDFFA}" destId="{9391CD91-2028-42FA-8D18-643E299C9C24}" srcOrd="2" destOrd="0" presId="urn:microsoft.com/office/officeart/2005/8/layout/hProcess6"/>
    <dgm:cxn modelId="{1F3EEDDE-B607-4A4A-A67B-E829D51FF72B}" type="presParOf" srcId="{6FCC4818-89AE-4CEE-A699-28B59E7BDFFA}" destId="{9C684068-CDDD-4EFB-8B51-A723D50B9711}" srcOrd="3" destOrd="0" presId="urn:microsoft.com/office/officeart/2005/8/layout/hProcess6"/>
    <dgm:cxn modelId="{CE2F7851-081F-4C0B-AA84-BBB02751FBAE}" type="presParOf" srcId="{8479DA09-22E5-415F-82A8-55C212C645E9}" destId="{C1BB0E39-835E-44B3-9C4A-15C128F6E94B}" srcOrd="1" destOrd="0" presId="urn:microsoft.com/office/officeart/2005/8/layout/hProcess6"/>
    <dgm:cxn modelId="{6096DC53-291A-4EFD-99D0-1CEE6FF81407}" type="presParOf" srcId="{8479DA09-22E5-415F-82A8-55C212C645E9}" destId="{D1476247-B9B9-4446-A74D-DA98535C9E0E}" srcOrd="2" destOrd="0" presId="urn:microsoft.com/office/officeart/2005/8/layout/hProcess6"/>
    <dgm:cxn modelId="{DD07FD4B-EA03-4E76-B538-1A59B38F3FA0}" type="presParOf" srcId="{D1476247-B9B9-4446-A74D-DA98535C9E0E}" destId="{749C8FB6-3880-4133-80D5-065F27E1506B}" srcOrd="0" destOrd="0" presId="urn:microsoft.com/office/officeart/2005/8/layout/hProcess6"/>
    <dgm:cxn modelId="{6D2552CF-FA34-415A-9919-4DF638DB0CC1}" type="presParOf" srcId="{D1476247-B9B9-4446-A74D-DA98535C9E0E}" destId="{86042E14-16D1-40DD-AA05-9044A5C973AA}" srcOrd="1" destOrd="0" presId="urn:microsoft.com/office/officeart/2005/8/layout/hProcess6"/>
    <dgm:cxn modelId="{E5F10359-5940-46D3-8F68-95B683DDD2CC}" type="presParOf" srcId="{D1476247-B9B9-4446-A74D-DA98535C9E0E}" destId="{9D98FF58-AE68-4BA4-9617-69B2A9055027}" srcOrd="2" destOrd="0" presId="urn:microsoft.com/office/officeart/2005/8/layout/hProcess6"/>
    <dgm:cxn modelId="{6A839251-7C3A-4F8C-8B00-0F4EE4EEE3F8}" type="presParOf" srcId="{D1476247-B9B9-4446-A74D-DA98535C9E0E}" destId="{7A5267AE-8114-45B8-81DD-8C44876141E7}" srcOrd="3" destOrd="0" presId="urn:microsoft.com/office/officeart/2005/8/layout/hProcess6"/>
    <dgm:cxn modelId="{78546EC6-2D64-4795-8FE1-F7618FCD480E}" type="presParOf" srcId="{8479DA09-22E5-415F-82A8-55C212C645E9}" destId="{88D1F1EA-A3AE-454C-9B9C-AB6EA71110DA}" srcOrd="3" destOrd="0" presId="urn:microsoft.com/office/officeart/2005/8/layout/hProcess6"/>
    <dgm:cxn modelId="{68CC4EE9-579B-4ED7-90CF-C3725A2A41B7}" type="presParOf" srcId="{8479DA09-22E5-415F-82A8-55C212C645E9}" destId="{EFC7B57B-E4F8-49AB-834D-4C390DD6A7C1}" srcOrd="4" destOrd="0" presId="urn:microsoft.com/office/officeart/2005/8/layout/hProcess6"/>
    <dgm:cxn modelId="{A4A764C4-14A5-474E-8740-C7285C8DBFBC}" type="presParOf" srcId="{EFC7B57B-E4F8-49AB-834D-4C390DD6A7C1}" destId="{49B54A95-5216-44E4-A2E7-D942CDE1F232}" srcOrd="0" destOrd="0" presId="urn:microsoft.com/office/officeart/2005/8/layout/hProcess6"/>
    <dgm:cxn modelId="{60D007C3-3AB1-4744-9656-C8F37D9DB32D}" type="presParOf" srcId="{EFC7B57B-E4F8-49AB-834D-4C390DD6A7C1}" destId="{3BD6A86C-6D15-45DB-924B-C99F59A4C2B9}" srcOrd="1" destOrd="0" presId="urn:microsoft.com/office/officeart/2005/8/layout/hProcess6"/>
    <dgm:cxn modelId="{5C49CD4C-141C-4E8F-88A5-C0228AC19427}" type="presParOf" srcId="{EFC7B57B-E4F8-49AB-834D-4C390DD6A7C1}" destId="{305DFC48-A60D-4A83-8516-5B49F4CC3067}" srcOrd="2" destOrd="0" presId="urn:microsoft.com/office/officeart/2005/8/layout/hProcess6"/>
    <dgm:cxn modelId="{ED15F11D-2A83-4E85-A4E0-588B991939A0}" type="presParOf" srcId="{EFC7B57B-E4F8-49AB-834D-4C390DD6A7C1}" destId="{DD66AF2F-621E-4E16-A5DA-FCE4E813BFBF}" srcOrd="3" destOrd="0" presId="urn:microsoft.com/office/officeart/2005/8/layout/hProcess6"/>
    <dgm:cxn modelId="{8022F636-FFBA-4B60-83CB-1A7950BA5889}" type="presParOf" srcId="{8479DA09-22E5-415F-82A8-55C212C645E9}" destId="{A860616F-82CA-4593-B650-3C97959EBFE1}" srcOrd="5" destOrd="0" presId="urn:microsoft.com/office/officeart/2005/8/layout/hProcess6"/>
    <dgm:cxn modelId="{E7B15773-DC55-408D-91A3-DE7F1B34D159}" type="presParOf" srcId="{8479DA09-22E5-415F-82A8-55C212C645E9}" destId="{EDB99387-6BD9-46F0-A5BD-DB5005673B80}" srcOrd="6" destOrd="0" presId="urn:microsoft.com/office/officeart/2005/8/layout/hProcess6"/>
    <dgm:cxn modelId="{1F3CC373-258C-4AAD-9C44-79C355248D88}" type="presParOf" srcId="{EDB99387-6BD9-46F0-A5BD-DB5005673B80}" destId="{D1BD964B-31E3-4DC1-AE3A-2CEE3CAA47B4}" srcOrd="0" destOrd="0" presId="urn:microsoft.com/office/officeart/2005/8/layout/hProcess6"/>
    <dgm:cxn modelId="{B4D8524E-E0D4-415C-A379-06DF89507037}" type="presParOf" srcId="{EDB99387-6BD9-46F0-A5BD-DB5005673B80}" destId="{8A82858C-E1AB-42DF-BDD9-FC87121C9EE6}" srcOrd="1" destOrd="0" presId="urn:microsoft.com/office/officeart/2005/8/layout/hProcess6"/>
    <dgm:cxn modelId="{CA197776-DABB-4A27-B059-E749AD073D9D}" type="presParOf" srcId="{EDB99387-6BD9-46F0-A5BD-DB5005673B80}" destId="{6F360329-9532-461F-A670-7A2774E7AB51}" srcOrd="2" destOrd="0" presId="urn:microsoft.com/office/officeart/2005/8/layout/hProcess6"/>
    <dgm:cxn modelId="{6C2B68CA-5A61-433F-83A3-AC171A2AB164}" type="presParOf" srcId="{EDB99387-6BD9-46F0-A5BD-DB5005673B80}" destId="{DA84B00F-5EA9-4554-9B3D-74E9E5BE1742}"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32F1C4-CE23-4B17-8F24-BE6AC62B5DD2}" type="doc">
      <dgm:prSet loTypeId="urn:microsoft.com/office/officeart/2005/8/layout/default" loCatId="list" qsTypeId="urn:microsoft.com/office/officeart/2005/8/quickstyle/simple1" qsCatId="simple" csTypeId="urn:microsoft.com/office/officeart/2005/8/colors/accent1_1" csCatId="accent1" phldr="1"/>
      <dgm:spPr/>
      <dgm:t>
        <a:bodyPr rtlCol="0"/>
        <a:lstStyle/>
        <a:p>
          <a:pPr rtl="0"/>
          <a:endParaRPr lang="en-US"/>
        </a:p>
      </dgm:t>
    </dgm:pt>
    <dgm:pt modelId="{75151AD3-56D0-4892-9CC3-0245E0F61F03}">
      <dgm:prSet phldrT="[Text]" custT="1"/>
      <dgm:spPr/>
      <dgm:t>
        <a:bodyPr rtlCol="0"/>
        <a:lstStyle/>
        <a:p>
          <a:pPr rtl="0"/>
          <a:r>
            <a:rPr lang="zh-CN" altLang="en-US" sz="2800" dirty="0" smtClean="0">
              <a:latin typeface="Microsoft YaHei UI" panose="020B0503020204020204" pitchFamily="34" charset="-122"/>
              <a:ea typeface="Microsoft YaHei UI" panose="020B0503020204020204" pitchFamily="34" charset="-122"/>
            </a:rPr>
            <a:t>拓扑图像大小</a:t>
          </a:r>
          <a:endParaRPr lang="zh-CN" altLang="en-US" sz="2800" dirty="0">
            <a:latin typeface="Microsoft YaHei UI" panose="020B0503020204020204" pitchFamily="34" charset="-122"/>
            <a:ea typeface="Microsoft YaHei UI" panose="020B0503020204020204" pitchFamily="34" charset="-122"/>
          </a:endParaRPr>
        </a:p>
      </dgm:t>
    </dgm:pt>
    <dgm:pt modelId="{251E6184-4BAA-4DDB-A10B-FABA4B4EC6AC}" type="parTrans" cxnId="{B3DE65D2-24BB-4268-AA0A-53ADA4D0C0D3}">
      <dgm:prSet/>
      <dgm:spPr/>
      <dgm:t>
        <a:bodyPr rtlCol="0"/>
        <a:lstStyle/>
        <a:p>
          <a:pPr rtl="0"/>
          <a:endParaRPr lang="en-US"/>
        </a:p>
      </dgm:t>
    </dgm:pt>
    <dgm:pt modelId="{8D6B5241-E3C8-447A-AED6-C9C8EC5B134E}" type="sibTrans" cxnId="{B3DE65D2-24BB-4268-AA0A-53ADA4D0C0D3}">
      <dgm:prSet/>
      <dgm:spPr/>
      <dgm:t>
        <a:bodyPr rtlCol="0"/>
        <a:lstStyle/>
        <a:p>
          <a:pPr rtl="0"/>
          <a:endParaRPr lang="en-US"/>
        </a:p>
      </dgm:t>
    </dgm:pt>
    <dgm:pt modelId="{C8B9AACC-6090-4E93-B112-FEF419B2C8C0}">
      <dgm:prSet phldrT="[Text]" custT="1"/>
      <dgm:spPr/>
      <dgm:t>
        <a:bodyPr rtlCol="0"/>
        <a:lstStyle/>
        <a:p>
          <a:pPr rtl="0"/>
          <a:r>
            <a:rPr lang="zh-CN" altLang="en-US" sz="2800" dirty="0" smtClean="0">
              <a:latin typeface="Microsoft YaHei UI" panose="020B0503020204020204" pitchFamily="34" charset="-122"/>
              <a:ea typeface="Microsoft YaHei UI" panose="020B0503020204020204" pitchFamily="34" charset="-122"/>
            </a:rPr>
            <a:t>尺度与组数</a:t>
          </a:r>
          <a:endParaRPr lang="zh-CN" altLang="en-US" sz="2800" dirty="0">
            <a:latin typeface="Microsoft YaHei UI" panose="020B0503020204020204" pitchFamily="34" charset="-122"/>
            <a:ea typeface="Microsoft YaHei UI" panose="020B0503020204020204" pitchFamily="34" charset="-122"/>
          </a:endParaRPr>
        </a:p>
      </dgm:t>
    </dgm:pt>
    <dgm:pt modelId="{A7E617ED-9935-4663-8F3F-C5929E3D596D}" type="parTrans" cxnId="{0839064A-C0A4-4793-98C9-AD59CECDA429}">
      <dgm:prSet/>
      <dgm:spPr/>
      <dgm:t>
        <a:bodyPr rtlCol="0"/>
        <a:lstStyle/>
        <a:p>
          <a:pPr rtl="0"/>
          <a:endParaRPr lang="en-US"/>
        </a:p>
      </dgm:t>
    </dgm:pt>
    <dgm:pt modelId="{189DEA9E-C25E-4034-8501-E0959F0E50DA}" type="sibTrans" cxnId="{0839064A-C0A4-4793-98C9-AD59CECDA429}">
      <dgm:prSet/>
      <dgm:spPr/>
      <dgm:t>
        <a:bodyPr rtlCol="0"/>
        <a:lstStyle/>
        <a:p>
          <a:pPr rtl="0"/>
          <a:endParaRPr lang="en-US"/>
        </a:p>
      </dgm:t>
    </dgm:pt>
    <dgm:pt modelId="{C5E6BC8D-1A4E-42C8-8E2C-7EC17FC2E1D1}">
      <dgm:prSet phldrT="[Text]" custT="1"/>
      <dgm:spPr/>
      <dgm:t>
        <a:bodyPr rtlCol="0"/>
        <a:lstStyle/>
        <a:p>
          <a:pPr rtl="0"/>
          <a:r>
            <a:rPr lang="zh-CN" altLang="en-US" sz="2800" dirty="0" smtClean="0">
              <a:latin typeface="Microsoft YaHei UI" panose="020B0503020204020204" pitchFamily="34" charset="-122"/>
              <a:ea typeface="Microsoft YaHei UI" panose="020B0503020204020204" pitchFamily="34" charset="-122"/>
            </a:rPr>
            <a:t>局部特征不变性</a:t>
          </a:r>
          <a:endParaRPr lang="zh-CN" sz="2800" dirty="0">
            <a:latin typeface="Microsoft YaHei UI" panose="020B0503020204020204" pitchFamily="34" charset="-122"/>
            <a:ea typeface="Microsoft YaHei UI" panose="020B0503020204020204" pitchFamily="34" charset="-122"/>
          </a:endParaRPr>
        </a:p>
      </dgm:t>
    </dgm:pt>
    <dgm:pt modelId="{D540C9D5-0D0F-4ED0-A8C6-5122EF89E0B8}" type="parTrans" cxnId="{B8151A82-97B0-4A6B-96BC-6914694D949A}">
      <dgm:prSet/>
      <dgm:spPr/>
      <dgm:t>
        <a:bodyPr rtlCol="0"/>
        <a:lstStyle/>
        <a:p>
          <a:pPr rtl="0"/>
          <a:endParaRPr lang="en-US"/>
        </a:p>
      </dgm:t>
    </dgm:pt>
    <dgm:pt modelId="{3984F889-9155-4B34-8DCE-A8EECAF129A9}" type="sibTrans" cxnId="{B8151A82-97B0-4A6B-96BC-6914694D949A}">
      <dgm:prSet/>
      <dgm:spPr/>
      <dgm:t>
        <a:bodyPr rtlCol="0"/>
        <a:lstStyle/>
        <a:p>
          <a:pPr rtl="0"/>
          <a:endParaRPr lang="en-US"/>
        </a:p>
      </dgm:t>
    </dgm:pt>
    <dgm:pt modelId="{08F82CAE-E9A0-47A1-BAF2-B77A92F82EDE}">
      <dgm:prSet custT="1"/>
      <dgm:spPr/>
      <dgm:t>
        <a:bodyPr/>
        <a:lstStyle/>
        <a:p>
          <a:pPr rtl="0"/>
          <a:r>
            <a:rPr lang="en-US" altLang="zh-CN" sz="2800" dirty="0" smtClean="0">
              <a:latin typeface="Microsoft YaHei UI" panose="020B0503020204020204" pitchFamily="34" charset="-122"/>
              <a:ea typeface="Microsoft YaHei UI" panose="020B0503020204020204" pitchFamily="34" charset="-122"/>
            </a:rPr>
            <a:t>Hessian</a:t>
          </a:r>
          <a:r>
            <a:rPr lang="zh-CN" altLang="en-US" sz="2800" dirty="0" smtClean="0">
              <a:latin typeface="Microsoft YaHei UI" panose="020B0503020204020204" pitchFamily="34" charset="-122"/>
              <a:ea typeface="Microsoft YaHei UI" panose="020B0503020204020204" pitchFamily="34" charset="-122"/>
            </a:rPr>
            <a:t>矩阵阈值</a:t>
          </a:r>
          <a:endParaRPr lang="zh-CN" sz="2800" dirty="0">
            <a:latin typeface="Microsoft YaHei UI" panose="020B0503020204020204" pitchFamily="34" charset="-122"/>
            <a:ea typeface="Microsoft YaHei UI" panose="020B0503020204020204" pitchFamily="34" charset="-122"/>
          </a:endParaRPr>
        </a:p>
      </dgm:t>
    </dgm:pt>
    <dgm:pt modelId="{2266A700-A7D5-40A1-BBA9-F3C08EF20E77}" type="parTrans" cxnId="{54010E10-428F-487E-98C9-41338F0D4727}">
      <dgm:prSet/>
      <dgm:spPr/>
      <dgm:t>
        <a:bodyPr/>
        <a:lstStyle/>
        <a:p>
          <a:endParaRPr lang="zh-CN" altLang="en-US"/>
        </a:p>
      </dgm:t>
    </dgm:pt>
    <dgm:pt modelId="{1C8D35E2-7DBD-4D27-A905-9E40B4322EEE}" type="sibTrans" cxnId="{54010E10-428F-487E-98C9-41338F0D4727}">
      <dgm:prSet/>
      <dgm:spPr/>
      <dgm:t>
        <a:bodyPr/>
        <a:lstStyle/>
        <a:p>
          <a:endParaRPr lang="zh-CN" altLang="en-US"/>
        </a:p>
      </dgm:t>
    </dgm:pt>
    <dgm:pt modelId="{96A8153D-09EA-4A7E-AE96-1842A3AC8C5D}" type="pres">
      <dgm:prSet presAssocID="{C032F1C4-CE23-4B17-8F24-BE6AC62B5DD2}" presName="diagram" presStyleCnt="0">
        <dgm:presLayoutVars>
          <dgm:dir/>
          <dgm:resizeHandles val="exact"/>
        </dgm:presLayoutVars>
      </dgm:prSet>
      <dgm:spPr/>
      <dgm:t>
        <a:bodyPr/>
        <a:lstStyle/>
        <a:p>
          <a:endParaRPr lang="zh-CN" altLang="en-US"/>
        </a:p>
      </dgm:t>
    </dgm:pt>
    <dgm:pt modelId="{0827BA8A-64A2-479D-8575-E54484BC4C0E}" type="pres">
      <dgm:prSet presAssocID="{75151AD3-56D0-4892-9CC3-0245E0F61F03}" presName="node" presStyleLbl="node1" presStyleIdx="0" presStyleCnt="4">
        <dgm:presLayoutVars>
          <dgm:bulletEnabled val="1"/>
        </dgm:presLayoutVars>
      </dgm:prSet>
      <dgm:spPr/>
      <dgm:t>
        <a:bodyPr/>
        <a:lstStyle/>
        <a:p>
          <a:endParaRPr lang="zh-CN" altLang="en-US"/>
        </a:p>
      </dgm:t>
    </dgm:pt>
    <dgm:pt modelId="{F96B8D76-688D-4F7C-B0B1-414D79EC9B1D}" type="pres">
      <dgm:prSet presAssocID="{8D6B5241-E3C8-447A-AED6-C9C8EC5B134E}" presName="sibTrans" presStyleCnt="0"/>
      <dgm:spPr/>
    </dgm:pt>
    <dgm:pt modelId="{8D633B97-8E84-4F85-9E7C-E75A13A40B60}" type="pres">
      <dgm:prSet presAssocID="{C8B9AACC-6090-4E93-B112-FEF419B2C8C0}" presName="node" presStyleLbl="node1" presStyleIdx="1" presStyleCnt="4">
        <dgm:presLayoutVars>
          <dgm:bulletEnabled val="1"/>
        </dgm:presLayoutVars>
      </dgm:prSet>
      <dgm:spPr/>
      <dgm:t>
        <a:bodyPr/>
        <a:lstStyle/>
        <a:p>
          <a:endParaRPr lang="zh-CN" altLang="en-US"/>
        </a:p>
      </dgm:t>
    </dgm:pt>
    <dgm:pt modelId="{8F3C9E24-2137-4D67-8CFE-3ADA6853C4FB}" type="pres">
      <dgm:prSet presAssocID="{189DEA9E-C25E-4034-8501-E0959F0E50DA}" presName="sibTrans" presStyleCnt="0"/>
      <dgm:spPr/>
    </dgm:pt>
    <dgm:pt modelId="{2536D4E9-3392-457D-8D2F-ECE3E77550B7}" type="pres">
      <dgm:prSet presAssocID="{08F82CAE-E9A0-47A1-BAF2-B77A92F82EDE}" presName="node" presStyleLbl="node1" presStyleIdx="2" presStyleCnt="4">
        <dgm:presLayoutVars>
          <dgm:bulletEnabled val="1"/>
        </dgm:presLayoutVars>
      </dgm:prSet>
      <dgm:spPr/>
      <dgm:t>
        <a:bodyPr/>
        <a:lstStyle/>
        <a:p>
          <a:endParaRPr lang="zh-CN" altLang="en-US"/>
        </a:p>
      </dgm:t>
    </dgm:pt>
    <dgm:pt modelId="{CC73EC5E-2B23-4DD2-ACBB-93986B05E305}" type="pres">
      <dgm:prSet presAssocID="{1C8D35E2-7DBD-4D27-A905-9E40B4322EEE}" presName="sibTrans" presStyleCnt="0"/>
      <dgm:spPr/>
    </dgm:pt>
    <dgm:pt modelId="{ABE0CA09-6475-4B8D-AFFE-D2CDA4D30B03}" type="pres">
      <dgm:prSet presAssocID="{C5E6BC8D-1A4E-42C8-8E2C-7EC17FC2E1D1}" presName="node" presStyleLbl="node1" presStyleIdx="3" presStyleCnt="4">
        <dgm:presLayoutVars>
          <dgm:bulletEnabled val="1"/>
        </dgm:presLayoutVars>
      </dgm:prSet>
      <dgm:spPr/>
      <dgm:t>
        <a:bodyPr/>
        <a:lstStyle/>
        <a:p>
          <a:endParaRPr lang="zh-CN" altLang="en-US"/>
        </a:p>
      </dgm:t>
    </dgm:pt>
  </dgm:ptLst>
  <dgm:cxnLst>
    <dgm:cxn modelId="{B8151A82-97B0-4A6B-96BC-6914694D949A}" srcId="{C032F1C4-CE23-4B17-8F24-BE6AC62B5DD2}" destId="{C5E6BC8D-1A4E-42C8-8E2C-7EC17FC2E1D1}" srcOrd="3" destOrd="0" parTransId="{D540C9D5-0D0F-4ED0-A8C6-5122EF89E0B8}" sibTransId="{3984F889-9155-4B34-8DCE-A8EECAF129A9}"/>
    <dgm:cxn modelId="{08C089A6-45F4-41CB-BB41-1374B2CD18BB}" type="presOf" srcId="{C8B9AACC-6090-4E93-B112-FEF419B2C8C0}" destId="{8D633B97-8E84-4F85-9E7C-E75A13A40B60}" srcOrd="0" destOrd="0" presId="urn:microsoft.com/office/officeart/2005/8/layout/default"/>
    <dgm:cxn modelId="{1BEC1D3C-88CD-4DF8-9A42-D41D8923077D}" type="presOf" srcId="{08F82CAE-E9A0-47A1-BAF2-B77A92F82EDE}" destId="{2536D4E9-3392-457D-8D2F-ECE3E77550B7}" srcOrd="0" destOrd="0" presId="urn:microsoft.com/office/officeart/2005/8/layout/default"/>
    <dgm:cxn modelId="{6D2FCD8B-04E5-4356-A51C-8E3004A276CD}" type="presOf" srcId="{C032F1C4-CE23-4B17-8F24-BE6AC62B5DD2}" destId="{96A8153D-09EA-4A7E-AE96-1842A3AC8C5D}" srcOrd="0" destOrd="0" presId="urn:microsoft.com/office/officeart/2005/8/layout/default"/>
    <dgm:cxn modelId="{0839064A-C0A4-4793-98C9-AD59CECDA429}" srcId="{C032F1C4-CE23-4B17-8F24-BE6AC62B5DD2}" destId="{C8B9AACC-6090-4E93-B112-FEF419B2C8C0}" srcOrd="1" destOrd="0" parTransId="{A7E617ED-9935-4663-8F3F-C5929E3D596D}" sibTransId="{189DEA9E-C25E-4034-8501-E0959F0E50DA}"/>
    <dgm:cxn modelId="{B3DE65D2-24BB-4268-AA0A-53ADA4D0C0D3}" srcId="{C032F1C4-CE23-4B17-8F24-BE6AC62B5DD2}" destId="{75151AD3-56D0-4892-9CC3-0245E0F61F03}" srcOrd="0" destOrd="0" parTransId="{251E6184-4BAA-4DDB-A10B-FABA4B4EC6AC}" sibTransId="{8D6B5241-E3C8-447A-AED6-C9C8EC5B134E}"/>
    <dgm:cxn modelId="{8F3D4580-00BE-46B2-9DC9-339E0544D66D}" type="presOf" srcId="{C5E6BC8D-1A4E-42C8-8E2C-7EC17FC2E1D1}" destId="{ABE0CA09-6475-4B8D-AFFE-D2CDA4D30B03}" srcOrd="0" destOrd="0" presId="urn:microsoft.com/office/officeart/2005/8/layout/default"/>
    <dgm:cxn modelId="{9451F12A-FF6E-4264-8EE8-F312D4FCA23E}" type="presOf" srcId="{75151AD3-56D0-4892-9CC3-0245E0F61F03}" destId="{0827BA8A-64A2-479D-8575-E54484BC4C0E}" srcOrd="0" destOrd="0" presId="urn:microsoft.com/office/officeart/2005/8/layout/default"/>
    <dgm:cxn modelId="{54010E10-428F-487E-98C9-41338F0D4727}" srcId="{C032F1C4-CE23-4B17-8F24-BE6AC62B5DD2}" destId="{08F82CAE-E9A0-47A1-BAF2-B77A92F82EDE}" srcOrd="2" destOrd="0" parTransId="{2266A700-A7D5-40A1-BBA9-F3C08EF20E77}" sibTransId="{1C8D35E2-7DBD-4D27-A905-9E40B4322EEE}"/>
    <dgm:cxn modelId="{34ABCB7B-761B-4403-ADF8-C7AD45D96B4F}" type="presParOf" srcId="{96A8153D-09EA-4A7E-AE96-1842A3AC8C5D}" destId="{0827BA8A-64A2-479D-8575-E54484BC4C0E}" srcOrd="0" destOrd="0" presId="urn:microsoft.com/office/officeart/2005/8/layout/default"/>
    <dgm:cxn modelId="{41D76856-CA1C-4BC6-9891-2BDC792E3C5A}" type="presParOf" srcId="{96A8153D-09EA-4A7E-AE96-1842A3AC8C5D}" destId="{F96B8D76-688D-4F7C-B0B1-414D79EC9B1D}" srcOrd="1" destOrd="0" presId="urn:microsoft.com/office/officeart/2005/8/layout/default"/>
    <dgm:cxn modelId="{44110082-F3A8-414A-AF62-DB577A3C8E76}" type="presParOf" srcId="{96A8153D-09EA-4A7E-AE96-1842A3AC8C5D}" destId="{8D633B97-8E84-4F85-9E7C-E75A13A40B60}" srcOrd="2" destOrd="0" presId="urn:microsoft.com/office/officeart/2005/8/layout/default"/>
    <dgm:cxn modelId="{B892A9E0-B0E7-4BF8-83A3-1288FC2E3974}" type="presParOf" srcId="{96A8153D-09EA-4A7E-AE96-1842A3AC8C5D}" destId="{8F3C9E24-2137-4D67-8CFE-3ADA6853C4FB}" srcOrd="3" destOrd="0" presId="urn:microsoft.com/office/officeart/2005/8/layout/default"/>
    <dgm:cxn modelId="{66865652-F6B8-4823-9A3D-E8BA57BE219C}" type="presParOf" srcId="{96A8153D-09EA-4A7E-AE96-1842A3AC8C5D}" destId="{2536D4E9-3392-457D-8D2F-ECE3E77550B7}" srcOrd="4" destOrd="0" presId="urn:microsoft.com/office/officeart/2005/8/layout/default"/>
    <dgm:cxn modelId="{3C63715A-933A-4734-80A9-2921AF941652}" type="presParOf" srcId="{96A8153D-09EA-4A7E-AE96-1842A3AC8C5D}" destId="{CC73EC5E-2B23-4DD2-ACBB-93986B05E305}" srcOrd="5" destOrd="0" presId="urn:microsoft.com/office/officeart/2005/8/layout/default"/>
    <dgm:cxn modelId="{93B9BDE2-2E5C-4DCF-9D87-5F5B5E3B72B1}" type="presParOf" srcId="{96A8153D-09EA-4A7E-AE96-1842A3AC8C5D}" destId="{ABE0CA09-6475-4B8D-AFFE-D2CDA4D30B03}"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0CA0680-4C68-400E-9D99-25CCDC418FFD}" type="datetime1">
              <a:rPr lang="zh-CN" altLang="en-US" smtClean="0">
                <a:latin typeface="Microsoft YaHei UI" panose="020B0503020204020204" pitchFamily="34" charset="-122"/>
                <a:ea typeface="Microsoft YaHei UI" panose="020B0503020204020204" pitchFamily="34" charset="-122"/>
              </a:rPr>
              <a:t>2017/5/25</a:t>
            </a:fld>
            <a:endParaRPr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DE4C80B-8910-445E-8D30-7A590951118B}" type="slidenum">
              <a:rPr lang="en-US" altLang="zh-CN">
                <a:latin typeface="Microsoft YaHei UI" panose="020B0503020204020204" pitchFamily="34" charset="-122"/>
                <a:ea typeface="Microsoft YaHei UI" panose="020B0503020204020204" pitchFamily="34" charset="-122"/>
              </a:rPr>
              <a:t>‹#›</a:t>
            </a:fld>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947690C-47BF-47A4-B05D-0432ABB87517}" type="datetime1">
              <a:rPr lang="zh-CN" altLang="en-US" smtClean="0"/>
              <a:pPr/>
              <a:t>2017/5/25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5D81F1E7-4EFD-4BFF-B438-FCD52FD36B17}" type="slidenum">
              <a:rPr lang="en-US" altLang="zh-CN" noProof="0" smtClean="0"/>
              <a:pPr/>
              <a:t>‹#›</a:t>
            </a:fld>
            <a:endParaRPr lang="zh-CN" altLang="en-US" noProof="0" dirty="0"/>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1F1E7-4EFD-4BFF-B438-FCD52FD36B17}" type="slidenum">
              <a:rPr lang="en-US" altLang="zh-CN" smtClean="0"/>
              <a:pPr/>
              <a:t>1</a:t>
            </a:fld>
            <a:endParaRPr lang="zh-CN" altLang="en-US" dirty="0"/>
          </a:p>
        </p:txBody>
      </p:sp>
    </p:spTree>
    <p:extLst>
      <p:ext uri="{BB962C8B-B14F-4D97-AF65-F5344CB8AC3E}">
        <p14:creationId xmlns:p14="http://schemas.microsoft.com/office/powerpoint/2010/main" val="1441741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81F1E7-4EFD-4BFF-B438-FCD52FD36B17}" type="slidenum">
              <a:rPr lang="en-US" altLang="zh-CN" noProof="0" smtClean="0"/>
              <a:pPr/>
              <a:t>39</a:t>
            </a:fld>
            <a:endParaRPr lang="zh-CN" altLang="en-US" noProof="0" dirty="0"/>
          </a:p>
        </p:txBody>
      </p:sp>
    </p:spTree>
    <p:extLst>
      <p:ext uri="{BB962C8B-B14F-4D97-AF65-F5344CB8AC3E}">
        <p14:creationId xmlns:p14="http://schemas.microsoft.com/office/powerpoint/2010/main" val="1054089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dirty="0"/>
              <a:t>你的实验解答了此问题</a:t>
            </a:r>
          </a:p>
        </p:txBody>
      </p:sp>
      <p:sp>
        <p:nvSpPr>
          <p:cNvPr id="4" name="幻灯片编号占位符 3"/>
          <p:cNvSpPr>
            <a:spLocks noGrp="1"/>
          </p:cNvSpPr>
          <p:nvPr>
            <p:ph type="sldNum" sz="quarter" idx="10"/>
          </p:nvPr>
        </p:nvSpPr>
        <p:spPr/>
        <p:txBody>
          <a:bodyPr rtlCol="0"/>
          <a:lstStyle/>
          <a:p>
            <a:pPr rtl="0"/>
            <a:fld id="{5D81F1E7-4EFD-4BFF-B438-FCD52FD36B17}" type="slidenum">
              <a:rPr lang="en-US" smtClean="0"/>
              <a:t>2</a:t>
            </a:fld>
            <a:endParaRPr lang="en-US"/>
          </a:p>
        </p:txBody>
      </p:sp>
    </p:spTree>
    <p:extLst>
      <p:ext uri="{BB962C8B-B14F-4D97-AF65-F5344CB8AC3E}">
        <p14:creationId xmlns:p14="http://schemas.microsoft.com/office/powerpoint/2010/main" val="1514829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81F1E7-4EFD-4BFF-B438-FCD52FD36B17}" type="slidenum">
              <a:rPr lang="en-US" altLang="zh-CN" noProof="0" smtClean="0"/>
              <a:pPr/>
              <a:t>3</a:t>
            </a:fld>
            <a:endParaRPr lang="zh-CN" altLang="en-US" noProof="0" dirty="0"/>
          </a:p>
        </p:txBody>
      </p:sp>
    </p:spTree>
    <p:extLst>
      <p:ext uri="{BB962C8B-B14F-4D97-AF65-F5344CB8AC3E}">
        <p14:creationId xmlns:p14="http://schemas.microsoft.com/office/powerpoint/2010/main" val="353994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zh-CN" dirty="0"/>
              <a:t>按 3 到 5 个要点汇总你的研究。</a:t>
            </a:r>
            <a:endParaRPr lang="en-US" dirty="0"/>
          </a:p>
          <a:p>
            <a:pPr rtl="0"/>
            <a:endParaRPr lang="en-US" dirty="0"/>
          </a:p>
        </p:txBody>
      </p:sp>
      <p:sp>
        <p:nvSpPr>
          <p:cNvPr id="4" name="幻灯片编号占位符 3"/>
          <p:cNvSpPr>
            <a:spLocks noGrp="1"/>
          </p:cNvSpPr>
          <p:nvPr>
            <p:ph type="sldNum" sz="quarter" idx="10"/>
          </p:nvPr>
        </p:nvSpPr>
        <p:spPr/>
        <p:txBody>
          <a:bodyPr rtlCol="0"/>
          <a:lstStyle/>
          <a:p>
            <a:pPr rtl="0"/>
            <a:fld id="{5D81F1E7-4EFD-4BFF-B438-FCD52FD36B17}" type="slidenum">
              <a:rPr lang="en-US" smtClean="0"/>
              <a:t>5</a:t>
            </a:fld>
            <a:endParaRPr lang="en-US"/>
          </a:p>
        </p:txBody>
      </p:sp>
    </p:spTree>
    <p:extLst>
      <p:ext uri="{BB962C8B-B14F-4D97-AF65-F5344CB8AC3E}">
        <p14:creationId xmlns:p14="http://schemas.microsoft.com/office/powerpoint/2010/main" val="385503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t>列出完成实验所采取的所有步骤。</a:t>
            </a:r>
          </a:p>
          <a:p>
            <a:pPr rtl="0"/>
            <a:r>
              <a:rPr lang="zh-CN"/>
              <a:t>请记住为步骤编号。</a:t>
            </a:r>
            <a:endParaRPr lang="en-US" dirty="0"/>
          </a:p>
        </p:txBody>
      </p:sp>
      <p:sp>
        <p:nvSpPr>
          <p:cNvPr id="4" name="幻灯片编号占位符 3"/>
          <p:cNvSpPr>
            <a:spLocks noGrp="1"/>
          </p:cNvSpPr>
          <p:nvPr>
            <p:ph type="sldNum" sz="quarter" idx="10"/>
          </p:nvPr>
        </p:nvSpPr>
        <p:spPr/>
        <p:txBody>
          <a:bodyPr rtlCol="0"/>
          <a:lstStyle/>
          <a:p>
            <a:pPr rtl="0"/>
            <a:fld id="{5D81F1E7-4EFD-4BFF-B438-FCD52FD36B17}" type="slidenum">
              <a:rPr lang="en-US" smtClean="0"/>
              <a:t>6</a:t>
            </a:fld>
            <a:endParaRPr lang="en-US"/>
          </a:p>
        </p:txBody>
      </p:sp>
    </p:spTree>
    <p:extLst>
      <p:ext uri="{BB962C8B-B14F-4D97-AF65-F5344CB8AC3E}">
        <p14:creationId xmlns:p14="http://schemas.microsoft.com/office/powerpoint/2010/main" val="4167736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zh-CN"/>
              <a:t>在实验开始前建立假设。应基于研究做出最佳的据证推测。</a:t>
            </a:r>
            <a:endParaRPr lang="en-US" dirty="0"/>
          </a:p>
        </p:txBody>
      </p:sp>
      <p:sp>
        <p:nvSpPr>
          <p:cNvPr id="4" name="幻灯片编号占位符 3"/>
          <p:cNvSpPr>
            <a:spLocks noGrp="1"/>
          </p:cNvSpPr>
          <p:nvPr>
            <p:ph type="sldNum" sz="quarter" idx="10"/>
          </p:nvPr>
        </p:nvSpPr>
        <p:spPr/>
        <p:txBody>
          <a:bodyPr rtlCol="0"/>
          <a:lstStyle/>
          <a:p>
            <a:pPr rtl="0"/>
            <a:fld id="{5D81F1E7-4EFD-4BFF-B438-FCD52FD36B17}" type="slidenum">
              <a:rPr lang="en-US" smtClean="0"/>
              <a:t>7</a:t>
            </a:fld>
            <a:endParaRPr lang="en-US"/>
          </a:p>
        </p:txBody>
      </p:sp>
    </p:spTree>
    <p:extLst>
      <p:ext uri="{BB962C8B-B14F-4D97-AF65-F5344CB8AC3E}">
        <p14:creationId xmlns:p14="http://schemas.microsoft.com/office/powerpoint/2010/main" val="1862177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81F1E7-4EFD-4BFF-B438-FCD52FD36B17}" type="slidenum">
              <a:rPr lang="en-US" altLang="zh-CN" noProof="0" smtClean="0"/>
              <a:pPr/>
              <a:t>24</a:t>
            </a:fld>
            <a:endParaRPr lang="zh-CN" altLang="en-US" noProof="0" dirty="0"/>
          </a:p>
        </p:txBody>
      </p:sp>
    </p:spTree>
    <p:extLst>
      <p:ext uri="{BB962C8B-B14F-4D97-AF65-F5344CB8AC3E}">
        <p14:creationId xmlns:p14="http://schemas.microsoft.com/office/powerpoint/2010/main" val="3812676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81F1E7-4EFD-4BFF-B438-FCD52FD36B17}" type="slidenum">
              <a:rPr lang="en-US" altLang="zh-CN" noProof="0" smtClean="0"/>
              <a:pPr/>
              <a:t>25</a:t>
            </a:fld>
            <a:endParaRPr lang="zh-CN" altLang="en-US" noProof="0" dirty="0"/>
          </a:p>
        </p:txBody>
      </p:sp>
    </p:spTree>
    <p:extLst>
      <p:ext uri="{BB962C8B-B14F-4D97-AF65-F5344CB8AC3E}">
        <p14:creationId xmlns:p14="http://schemas.microsoft.com/office/powerpoint/2010/main" val="696636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81F1E7-4EFD-4BFF-B438-FCD52FD36B17}" type="slidenum">
              <a:rPr lang="en-US" altLang="zh-CN" noProof="0" smtClean="0"/>
              <a:pPr/>
              <a:t>36</a:t>
            </a:fld>
            <a:endParaRPr lang="zh-CN" altLang="en-US" noProof="0" dirty="0"/>
          </a:p>
        </p:txBody>
      </p:sp>
    </p:spTree>
    <p:extLst>
      <p:ext uri="{BB962C8B-B14F-4D97-AF65-F5344CB8AC3E}">
        <p14:creationId xmlns:p14="http://schemas.microsoft.com/office/powerpoint/2010/main" val="4232426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p:nvPr>
        </p:nvSpPr>
        <p:spPr>
          <a:xfrm>
            <a:off x="609600" y="4740333"/>
            <a:ext cx="10972800" cy="1263534"/>
          </a:xfrm>
        </p:spPr>
        <p:txBody>
          <a:bodyPr rtlCol="0" anchor="ctr">
            <a:normAutofit/>
          </a:bodyPr>
          <a:lstStyle>
            <a:lvl1pPr algn="l">
              <a:defRPr sz="5800">
                <a:latin typeface="Microsoft YaHei UI" panose="020B0503020204020204" pitchFamily="34" charset="-122"/>
                <a:ea typeface="Microsoft YaHei UI" panose="020B0503020204020204" pitchFamily="34" charset="-122"/>
              </a:defRPr>
            </a:lvl1pPr>
          </a:lstStyle>
          <a:p>
            <a:pPr rtl="0"/>
            <a:r>
              <a:rPr lang="zh-CN" altLang="en-US" smtClean="0"/>
              <a:t>单击此处编辑母版标题样式</a:t>
            </a:r>
            <a:endParaRPr dirty="0"/>
          </a:p>
        </p:txBody>
      </p:sp>
      <p:cxnSp>
        <p:nvCxnSpPr>
          <p:cNvPr id="8" name="直接连接符​​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副标题 2"/>
          <p:cNvSpPr>
            <a:spLocks noGrp="1"/>
          </p:cNvSpPr>
          <p:nvPr>
            <p:ph type="subTitle" idx="1"/>
          </p:nvPr>
        </p:nvSpPr>
        <p:spPr>
          <a:xfrm>
            <a:off x="609600" y="6286500"/>
            <a:ext cx="10972800" cy="457200"/>
          </a:xfrm>
        </p:spPr>
        <p:txBody>
          <a:bodyPr rtlCol="0" anchor="ctr">
            <a:normAutofit/>
          </a:bodyPr>
          <a:lstStyle>
            <a:lvl1pPr marL="0" indent="0" algn="l">
              <a:spcBef>
                <a:spcPts val="0"/>
              </a:spcBef>
              <a:buNone/>
              <a:defRPr sz="1800">
                <a:solidFill>
                  <a:schemeClr val="tx1">
                    <a:lumMod val="50000"/>
                  </a:schemeClr>
                </a:solidFill>
                <a:latin typeface="Microsoft YaHei UI" panose="020B0503020204020204" pitchFamily="34" charset="-122"/>
                <a:ea typeface="Microsoft YaHei UI" panose="020B0503020204020204" pitchFamily="34" charset="-122"/>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CN" altLang="en-US" smtClean="0"/>
              <a:t>单击此处编辑母版副标题样式</a:t>
            </a:r>
            <a:endParaRPr dirty="0"/>
          </a:p>
        </p:txBody>
      </p:sp>
      <p:pic>
        <p:nvPicPr>
          <p:cNvPr id="9" name="图片 8" descr="试管特写"/>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dirty="0"/>
          </a:p>
        </p:txBody>
      </p:sp>
      <p:sp>
        <p:nvSpPr>
          <p:cNvPr id="3" name="竖排文字占位符 2"/>
          <p:cNvSpPr>
            <a:spLocks noGrp="1"/>
          </p:cNvSpPr>
          <p:nvPr>
            <p:ph type="body" orient="vert" idx="1"/>
          </p:nvPr>
        </p:nvSpPr>
        <p:spPr/>
        <p:txBody>
          <a:bodyPr vert="eaVert" rtlCol="0"/>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dirty="0"/>
          </a:p>
        </p:txBody>
      </p:sp>
      <p:sp>
        <p:nvSpPr>
          <p:cNvPr id="6" name="幻灯片编号占位符 3"/>
          <p:cNvSpPr>
            <a:spLocks noGrp="1"/>
          </p:cNvSpPr>
          <p:nvPr>
            <p:ph type="sldNum" sz="quarter" idx="12"/>
          </p:nvPr>
        </p:nvSpPr>
        <p:spPr/>
        <p:txBody>
          <a:bodyPr rtlCol="0"/>
          <a:lstStyle/>
          <a:p>
            <a:pPr rtl="0"/>
            <a:fld id="{5F4C9F40-B079-4B71-A627-7266DFEA7F03}" type="slidenum">
              <a:rPr/>
              <a:t>‹#›</a:t>
            </a:fld>
            <a:endParaRPr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4" name="日期占位符 5"/>
          <p:cNvSpPr>
            <a:spLocks noGrp="1"/>
          </p:cNvSpPr>
          <p:nvPr>
            <p:ph type="dt" sz="half" idx="10"/>
          </p:nvPr>
        </p:nvSpPr>
        <p:spPr/>
        <p:txBody>
          <a:bodyPr rtlCol="0"/>
          <a:lstStyle>
            <a:lvl1pPr>
              <a:defRPr/>
            </a:lvl1pPr>
          </a:lstStyle>
          <a:p>
            <a:fld id="{430FB01C-453B-4669-838C-6083CF54755C}" type="datetime1">
              <a:rPr lang="zh-CN" altLang="en-US" smtClean="0"/>
              <a:pPr/>
              <a:t>2017/5/25</a:t>
            </a:fld>
            <a:endParaRPr lang="zh-CN" altLang="en-US" dirty="0"/>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矩形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a:latin typeface="Microsoft YaHei UI" panose="020B0503020204020204" pitchFamily="34" charset="-122"/>
              <a:ea typeface="Microsoft YaHei UI" panose="020B0503020204020204" pitchFamily="34" charset="-122"/>
            </a:endParaRPr>
          </a:p>
        </p:txBody>
      </p:sp>
      <p:cxnSp>
        <p:nvCxnSpPr>
          <p:cNvPr id="8" name="直接连接符​​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垂直标题 1"/>
          <p:cNvSpPr>
            <a:spLocks noGrp="1"/>
          </p:cNvSpPr>
          <p:nvPr>
            <p:ph type="title" orient="vert"/>
          </p:nvPr>
        </p:nvSpPr>
        <p:spPr>
          <a:xfrm>
            <a:off x="9486900" y="685800"/>
            <a:ext cx="2324100" cy="5486399"/>
          </a:xfrm>
        </p:spPr>
        <p:txBody>
          <a:bodyPr vert="eaVert" rtlCol="0"/>
          <a:lstStyle>
            <a:lvl1pPr>
              <a:defRPr>
                <a:latin typeface="Microsoft YaHei UI" panose="020B0503020204020204" pitchFamily="34" charset="-122"/>
                <a:ea typeface="Microsoft YaHei UI" panose="020B0503020204020204" pitchFamily="34" charset="-122"/>
              </a:defRPr>
            </a:lvl1pPr>
          </a:lstStyle>
          <a:p>
            <a:pPr rtl="0"/>
            <a:r>
              <a:rPr lang="zh-CN" altLang="en-US" smtClean="0"/>
              <a:t>单击此处编辑母版标题样式</a:t>
            </a:r>
            <a:endParaRPr dirty="0"/>
          </a:p>
        </p:txBody>
      </p:sp>
      <p:sp>
        <p:nvSpPr>
          <p:cNvPr id="3" name="竖排文字占位符 2"/>
          <p:cNvSpPr>
            <a:spLocks noGrp="1"/>
          </p:cNvSpPr>
          <p:nvPr>
            <p:ph type="body" orient="vert" idx="1"/>
          </p:nvPr>
        </p:nvSpPr>
        <p:spPr>
          <a:xfrm>
            <a:off x="838199" y="685800"/>
            <a:ext cx="8105775" cy="5486399"/>
          </a:xfrm>
        </p:spPr>
        <p:txBody>
          <a:bodyPr vert="eaVert"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dirty="0"/>
          </a:p>
        </p:txBody>
      </p:sp>
      <p:sp>
        <p:nvSpPr>
          <p:cNvPr id="6" name="幻灯片编号占位符 3"/>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5F4C9F40-B079-4B71-A627-7266DFEA7F03}" type="slidenum">
              <a:rPr lang="en-US" altLang="zh-CN" smtClean="0"/>
              <a:pPr/>
              <a:t>‹#›</a:t>
            </a:fld>
            <a:endParaRPr lang="en-US" altLang="zh-CN"/>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4" name="日期占位符 5"/>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0FDC05F9-0AC2-4D4C-9817-191EAFC449A8}" type="datetime1">
              <a:rPr lang="zh-CN" altLang="en-US" smtClean="0"/>
              <a:pPr/>
              <a:t>2017/5/25</a:t>
            </a:fld>
            <a:endParaRPr lang="zh-CN" altLang="en-US" dirty="0"/>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dirty="0"/>
          </a:p>
        </p:txBody>
      </p:sp>
      <p:sp>
        <p:nvSpPr>
          <p:cNvPr id="3" name="内容占位符 2"/>
          <p:cNvSpPr>
            <a:spLocks noGrp="1"/>
          </p:cNvSpPr>
          <p:nvPr>
            <p:ph idx="1"/>
          </p:nvPr>
        </p:nvSpPr>
        <p:spPr/>
        <p:txBody>
          <a:bodyPr rtlCol="0"/>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dirty="0"/>
          </a:p>
        </p:txBody>
      </p:sp>
      <p:sp>
        <p:nvSpPr>
          <p:cNvPr id="6" name="幻灯片编号占位符 3"/>
          <p:cNvSpPr>
            <a:spLocks noGrp="1"/>
          </p:cNvSpPr>
          <p:nvPr>
            <p:ph type="sldNum" sz="quarter" idx="12"/>
          </p:nvPr>
        </p:nvSpPr>
        <p:spPr/>
        <p:txBody>
          <a:bodyPr rtlCol="0"/>
          <a:lstStyle/>
          <a:p>
            <a:pPr rtl="0"/>
            <a:fld id="{5F4C9F40-B079-4B71-A627-7266DFEA7F03}" type="slidenum">
              <a:rPr/>
              <a:t>‹#›</a:t>
            </a:fld>
            <a:endParaRPr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4" name="日期占位符 5"/>
          <p:cNvSpPr>
            <a:spLocks noGrp="1"/>
          </p:cNvSpPr>
          <p:nvPr>
            <p:ph type="dt" sz="half" idx="10"/>
          </p:nvPr>
        </p:nvSpPr>
        <p:spPr/>
        <p:txBody>
          <a:bodyPr rtlCol="0"/>
          <a:lstStyle>
            <a:lvl1pPr>
              <a:defRPr/>
            </a:lvl1pPr>
          </a:lstStyle>
          <a:p>
            <a:fld id="{BBB9980C-DD30-4AC3-853D-5A181F32B344}" type="datetime1">
              <a:rPr lang="zh-CN" altLang="en-US" smtClean="0"/>
              <a:pPr/>
              <a:t>2017/5/25</a:t>
            </a:fld>
            <a:endParaRPr lang="zh-CN" altLang="en-US" dirty="0"/>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矩形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609600" y="3153095"/>
            <a:ext cx="10972800" cy="2286000"/>
          </a:xfrm>
        </p:spPr>
        <p:txBody>
          <a:bodyPr rtlCol="0" anchor="b">
            <a:normAutofit/>
          </a:bodyPr>
          <a:lstStyle>
            <a:lvl1pPr>
              <a:defRPr sz="5800" b="0">
                <a:latin typeface="Microsoft YaHei UI" panose="020B0503020204020204" pitchFamily="34" charset="-122"/>
                <a:ea typeface="Microsoft YaHei UI" panose="020B0503020204020204" pitchFamily="34" charset="-122"/>
              </a:defRPr>
            </a:lvl1pPr>
          </a:lstStyle>
          <a:p>
            <a:pPr rtl="0"/>
            <a:r>
              <a:rPr lang="zh-CN" altLang="en-US" smtClean="0"/>
              <a:t>单击此处编辑母版标题样式</a:t>
            </a:r>
            <a:endParaRPr dirty="0"/>
          </a:p>
        </p:txBody>
      </p:sp>
      <p:cxnSp>
        <p:nvCxnSpPr>
          <p:cNvPr id="8" name="直接连接符​​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idx="1"/>
          </p:nvPr>
        </p:nvSpPr>
        <p:spPr>
          <a:xfrm>
            <a:off x="603250" y="5864054"/>
            <a:ext cx="10972800" cy="450042"/>
          </a:xfrm>
        </p:spPr>
        <p:txBody>
          <a:bodyPr rtlCol="0" anchor="ctr"/>
          <a:lstStyle>
            <a:lvl1pPr marL="0" indent="0">
              <a:spcBef>
                <a:spcPts val="0"/>
              </a:spcBef>
              <a:buNone/>
              <a:defRPr sz="2000">
                <a:solidFill>
                  <a:schemeClr val="tx1">
                    <a:lumMod val="50000"/>
                  </a:schemeClr>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smtClean="0"/>
              <a:t>单击此处编辑母版文本样式</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dirty="0"/>
          </a:p>
        </p:txBody>
      </p:sp>
      <p:sp>
        <p:nvSpPr>
          <p:cNvPr id="3" name="内容占位符 2"/>
          <p:cNvSpPr>
            <a:spLocks noGrp="1"/>
          </p:cNvSpPr>
          <p:nvPr>
            <p:ph sz="half" idx="1"/>
          </p:nvPr>
        </p:nvSpPr>
        <p:spPr>
          <a:xfrm>
            <a:off x="1066800" y="1714501"/>
            <a:ext cx="4752109" cy="4457700"/>
          </a:xfrm>
        </p:spPr>
        <p:txBody>
          <a:bodyPr rtlCol="0">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dirty="0"/>
          </a:p>
        </p:txBody>
      </p:sp>
      <p:sp>
        <p:nvSpPr>
          <p:cNvPr id="4" name="内容占位符 3"/>
          <p:cNvSpPr>
            <a:spLocks noGrp="1"/>
          </p:cNvSpPr>
          <p:nvPr>
            <p:ph sz="half" idx="2"/>
          </p:nvPr>
        </p:nvSpPr>
        <p:spPr>
          <a:xfrm>
            <a:off x="6373091" y="1714501"/>
            <a:ext cx="4752109" cy="4457700"/>
          </a:xfrm>
        </p:spPr>
        <p:txBody>
          <a:bodyPr rtlCol="0">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dirty="0"/>
          </a:p>
        </p:txBody>
      </p:sp>
      <p:sp>
        <p:nvSpPr>
          <p:cNvPr id="7" name="幻灯片编号占位符 4"/>
          <p:cNvSpPr>
            <a:spLocks noGrp="1"/>
          </p:cNvSpPr>
          <p:nvPr>
            <p:ph type="sldNum" sz="quarter" idx="12"/>
          </p:nvPr>
        </p:nvSpPr>
        <p:spPr/>
        <p:txBody>
          <a:bodyPr rtlCol="0"/>
          <a:lstStyle/>
          <a:p>
            <a:pPr rtl="0"/>
            <a:fld id="{5F4C9F40-B079-4B71-A627-7266DFEA7F03}" type="slidenum">
              <a:rPr/>
              <a:t>‹#›</a:t>
            </a:fld>
            <a:endParaRPr/>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5" name="日期占位符 6"/>
          <p:cNvSpPr>
            <a:spLocks noGrp="1"/>
          </p:cNvSpPr>
          <p:nvPr>
            <p:ph type="dt" sz="half" idx="10"/>
          </p:nvPr>
        </p:nvSpPr>
        <p:spPr/>
        <p:txBody>
          <a:bodyPr rtlCol="0"/>
          <a:lstStyle>
            <a:lvl1pPr>
              <a:defRPr/>
            </a:lvl1pPr>
          </a:lstStyle>
          <a:p>
            <a:fld id="{827A0AF8-91F1-4FEF-8C8E-9AD204E42954}" type="datetime1">
              <a:rPr lang="zh-CN" altLang="en-US" smtClean="0"/>
              <a:pPr/>
              <a:t>2017/5/25</a:t>
            </a:fld>
            <a:endParaRPr lang="zh-CN" altLang="en-US" dirty="0"/>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dirty="0"/>
          </a:p>
        </p:txBody>
      </p:sp>
      <p:sp>
        <p:nvSpPr>
          <p:cNvPr id="3" name="文本占位符 2"/>
          <p:cNvSpPr>
            <a:spLocks noGrp="1"/>
          </p:cNvSpPr>
          <p:nvPr>
            <p:ph type="body" idx="1"/>
          </p:nvPr>
        </p:nvSpPr>
        <p:spPr>
          <a:xfrm>
            <a:off x="1066800" y="1529541"/>
            <a:ext cx="4754880" cy="811583"/>
          </a:xfrm>
        </p:spPr>
        <p:txBody>
          <a:bodyPr rtlCol="0"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smtClean="0"/>
              <a:t>单击此处编辑母版文本样式</a:t>
            </a:r>
          </a:p>
        </p:txBody>
      </p:sp>
      <p:sp>
        <p:nvSpPr>
          <p:cNvPr id="4" name="内容占位符 3"/>
          <p:cNvSpPr>
            <a:spLocks noGrp="1"/>
          </p:cNvSpPr>
          <p:nvPr>
            <p:ph sz="half" idx="2"/>
          </p:nvPr>
        </p:nvSpPr>
        <p:spPr>
          <a:xfrm>
            <a:off x="1066800" y="2484692"/>
            <a:ext cx="4754880" cy="3687508"/>
          </a:xfrm>
        </p:spPr>
        <p:txBody>
          <a:bodyPr rtlCol="0"/>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dirty="0"/>
          </a:p>
        </p:txBody>
      </p:sp>
      <p:sp>
        <p:nvSpPr>
          <p:cNvPr id="5" name="文本占位符 4"/>
          <p:cNvSpPr>
            <a:spLocks noGrp="1"/>
          </p:cNvSpPr>
          <p:nvPr>
            <p:ph type="body" sz="quarter" idx="3"/>
          </p:nvPr>
        </p:nvSpPr>
        <p:spPr>
          <a:xfrm>
            <a:off x="6370320" y="1529541"/>
            <a:ext cx="4754880" cy="811583"/>
          </a:xfrm>
        </p:spPr>
        <p:txBody>
          <a:bodyPr rtlCol="0"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smtClean="0"/>
              <a:t>单击此处编辑母版文本样式</a:t>
            </a:r>
          </a:p>
        </p:txBody>
      </p:sp>
      <p:sp>
        <p:nvSpPr>
          <p:cNvPr id="6" name="内容占位符 5"/>
          <p:cNvSpPr>
            <a:spLocks noGrp="1"/>
          </p:cNvSpPr>
          <p:nvPr>
            <p:ph sz="quarter" idx="4"/>
          </p:nvPr>
        </p:nvSpPr>
        <p:spPr>
          <a:xfrm>
            <a:off x="6370320" y="2484692"/>
            <a:ext cx="4754880" cy="3687508"/>
          </a:xfrm>
        </p:spPr>
        <p:txBody>
          <a:bodyPr rtlCol="0"/>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dirty="0"/>
          </a:p>
        </p:txBody>
      </p:sp>
      <p:sp>
        <p:nvSpPr>
          <p:cNvPr id="9" name="幻灯片编号占位符 6"/>
          <p:cNvSpPr>
            <a:spLocks noGrp="1"/>
          </p:cNvSpPr>
          <p:nvPr>
            <p:ph type="sldNum" sz="quarter" idx="12"/>
          </p:nvPr>
        </p:nvSpPr>
        <p:spPr/>
        <p:txBody>
          <a:bodyPr rtlCol="0"/>
          <a:lstStyle/>
          <a:p>
            <a:pPr rtl="0"/>
            <a:fld id="{5F4C9F40-B079-4B71-A627-7266DFEA7F03}" type="slidenum">
              <a:rPr/>
              <a:t>‹#›</a:t>
            </a:fld>
            <a:endParaRPr/>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7" name="日期占位符 8"/>
          <p:cNvSpPr>
            <a:spLocks noGrp="1"/>
          </p:cNvSpPr>
          <p:nvPr>
            <p:ph type="dt" sz="half" idx="10"/>
          </p:nvPr>
        </p:nvSpPr>
        <p:spPr/>
        <p:txBody>
          <a:bodyPr rtlCol="0"/>
          <a:lstStyle>
            <a:lvl1pPr>
              <a:defRPr/>
            </a:lvl1pPr>
          </a:lstStyle>
          <a:p>
            <a:fld id="{EBEF4ADF-2152-4F79-87D6-2F2FD14C928D}" type="datetime1">
              <a:rPr lang="zh-CN" altLang="en-US" smtClean="0"/>
              <a:pPr/>
              <a:t>2017/5/25</a:t>
            </a:fld>
            <a:endParaRPr lang="zh-CN" altLang="en-US" dirty="0"/>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dirty="0"/>
          </a:p>
        </p:txBody>
      </p:sp>
      <p:sp>
        <p:nvSpPr>
          <p:cNvPr id="5" name="幻灯片编号占位符 2"/>
          <p:cNvSpPr>
            <a:spLocks noGrp="1"/>
          </p:cNvSpPr>
          <p:nvPr>
            <p:ph type="sldNum" sz="quarter" idx="12"/>
          </p:nvPr>
        </p:nvSpPr>
        <p:spPr/>
        <p:txBody>
          <a:bodyPr rtlCol="0"/>
          <a:lstStyle/>
          <a:p>
            <a:pPr rtl="0"/>
            <a:fld id="{5F4C9F40-B079-4B71-A627-7266DFEA7F03}" type="slidenum">
              <a:rPr/>
              <a:t>‹#›</a:t>
            </a:fld>
            <a:endParaRPr/>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3" name="日期占位符 5"/>
          <p:cNvSpPr>
            <a:spLocks noGrp="1"/>
          </p:cNvSpPr>
          <p:nvPr>
            <p:ph type="dt" sz="half" idx="10"/>
          </p:nvPr>
        </p:nvSpPr>
        <p:spPr/>
        <p:txBody>
          <a:bodyPr rtlCol="0"/>
          <a:lstStyle>
            <a:lvl1pPr>
              <a:defRPr/>
            </a:lvl1pPr>
          </a:lstStyle>
          <a:p>
            <a:fld id="{A43136F2-6EEE-4B79-9693-35C44BD16280}" type="datetime1">
              <a:rPr lang="zh-CN" altLang="en-US" smtClean="0"/>
              <a:pPr/>
              <a:t>2017/5/25</a:t>
            </a:fld>
            <a:endParaRPr lang="zh-CN" altLang="en-US" dirty="0"/>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4" name="幻灯片编号占位符 1"/>
          <p:cNvSpPr>
            <a:spLocks noGrp="1"/>
          </p:cNvSpPr>
          <p:nvPr>
            <p:ph type="sldNum" sz="quarter" idx="12"/>
          </p:nvPr>
        </p:nvSpPr>
        <p:spPr/>
        <p:txBody>
          <a:bodyPr rtlCol="0"/>
          <a:lstStyle/>
          <a:p>
            <a:pPr rtl="0"/>
            <a:fld id="{5F4C9F40-B079-4B71-A627-7266DFEA7F03}" type="slidenum">
              <a:rPr/>
              <a:t>‹#›</a:t>
            </a:fld>
            <a:endParaRPr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2" name="日期占位符 3"/>
          <p:cNvSpPr>
            <a:spLocks noGrp="1"/>
          </p:cNvSpPr>
          <p:nvPr>
            <p:ph type="dt" sz="half" idx="10"/>
          </p:nvPr>
        </p:nvSpPr>
        <p:spPr/>
        <p:txBody>
          <a:bodyPr rtlCol="0"/>
          <a:lstStyle>
            <a:lvl1pPr>
              <a:defRPr/>
            </a:lvl1pPr>
          </a:lstStyle>
          <a:p>
            <a:fld id="{2A5D1CD9-CF5A-48FB-91D8-7EF99BAC1C0C}" type="datetime1">
              <a:rPr lang="zh-CN" altLang="en-US" smtClean="0"/>
              <a:pPr/>
              <a:t>2017/5/25</a:t>
            </a:fld>
            <a:endParaRPr lang="zh-CN" altLang="en-US" dirty="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13" name="矩形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a:latin typeface="Microsoft YaHei UI" panose="020B0503020204020204" pitchFamily="34" charset="-122"/>
              <a:ea typeface="Microsoft YaHei UI" panose="020B0503020204020204" pitchFamily="34" charset="-122"/>
            </a:endParaRPr>
          </a:p>
        </p:txBody>
      </p:sp>
      <p:cxnSp>
        <p:nvCxnSpPr>
          <p:cNvPr id="9" name="直接连接符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80519" y="465512"/>
            <a:ext cx="3506162" cy="1600200"/>
          </a:xfrm>
        </p:spPr>
        <p:txBody>
          <a:bodyPr rtlCol="0" anchor="t">
            <a:normAutofit/>
          </a:bodyPr>
          <a:lstStyle>
            <a:lvl1pPr>
              <a:defRPr sz="2800" b="0">
                <a:latin typeface="Microsoft YaHei UI" panose="020B0503020204020204" pitchFamily="34" charset="-122"/>
                <a:ea typeface="Microsoft YaHei UI" panose="020B0503020204020204" pitchFamily="34" charset="-122"/>
              </a:defRPr>
            </a:lvl1pPr>
          </a:lstStyle>
          <a:p>
            <a:pPr rtl="0"/>
            <a:r>
              <a:rPr lang="zh-CN" altLang="en-US" smtClean="0"/>
              <a:t>单击此处编辑母版标题样式</a:t>
            </a:r>
            <a:endParaRPr dirty="0"/>
          </a:p>
        </p:txBody>
      </p:sp>
      <p:sp>
        <p:nvSpPr>
          <p:cNvPr id="4" name="文本占位符 3"/>
          <p:cNvSpPr>
            <a:spLocks noGrp="1"/>
          </p:cNvSpPr>
          <p:nvPr>
            <p:ph type="body" sz="half" idx="2"/>
          </p:nvPr>
        </p:nvSpPr>
        <p:spPr>
          <a:xfrm>
            <a:off x="380519" y="3746500"/>
            <a:ext cx="3506162" cy="2425700"/>
          </a:xfrm>
        </p:spPr>
        <p:txBody>
          <a:bodyPr rtlCol="0" anchor="b">
            <a:normAutofit/>
          </a:bodyPr>
          <a:lstStyle>
            <a:lvl1pPr marL="0" indent="0">
              <a:spcBef>
                <a:spcPts val="1200"/>
              </a:spcBef>
              <a:buNone/>
              <a:defRPr sz="16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smtClean="0"/>
              <a:t>单击此处编辑母版文本样式</a:t>
            </a:r>
          </a:p>
        </p:txBody>
      </p:sp>
      <p:sp>
        <p:nvSpPr>
          <p:cNvPr id="3" name="内容占位符 2"/>
          <p:cNvSpPr>
            <a:spLocks noGrp="1"/>
          </p:cNvSpPr>
          <p:nvPr>
            <p:ph idx="1"/>
          </p:nvPr>
        </p:nvSpPr>
        <p:spPr>
          <a:xfrm>
            <a:off x="4699000" y="465513"/>
            <a:ext cx="7048500" cy="5935287"/>
          </a:xfrm>
        </p:spPr>
        <p:txBody>
          <a:bodyPr rtlCol="0">
            <a:normAutofit/>
          </a:bodyPr>
          <a:lstStyle>
            <a:lvl1pPr>
              <a:defRPr sz="22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a:defRPr sz="1600"/>
            </a:lvl6pPr>
            <a:lvl7pPr>
              <a:defRPr sz="1600"/>
            </a:lvl7pPr>
            <a:lvl8pPr>
              <a:defRPr sz="1600"/>
            </a:lvl8pPr>
            <a:lvl9pPr>
              <a:defRPr sz="1600"/>
            </a:lvl9pPr>
          </a:lstStyle>
          <a:p>
            <a:pPr lvl="0" rtl="0"/>
            <a:r>
              <a:rPr lang="zh-CN" altLang="en-US" smtClean="0"/>
              <a:t>单击此处编辑母版文本样式</a:t>
            </a:r>
          </a:p>
          <a:p>
            <a:pPr lvl="1" rtl="0"/>
            <a:r>
              <a:rPr lang="zh-CN" altLang="en-US" smtClean="0"/>
              <a:t>第二级</a:t>
            </a:r>
          </a:p>
          <a:p>
            <a:pPr lvl="2" rtl="0"/>
            <a:r>
              <a:rPr lang="zh-CN" altLang="en-US" smtClean="0"/>
              <a:t>第三级</a:t>
            </a:r>
          </a:p>
          <a:p>
            <a:pPr lvl="3" rtl="0"/>
            <a:r>
              <a:rPr lang="zh-CN" altLang="en-US" smtClean="0"/>
              <a:t>第四级</a:t>
            </a:r>
          </a:p>
          <a:p>
            <a:pPr lvl="4" rtl="0"/>
            <a:r>
              <a:rPr lang="zh-CN" altLang="en-US" smtClean="0"/>
              <a:t>第五级</a:t>
            </a:r>
            <a:endParaRPr dirty="0"/>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8" name="矩形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a:latin typeface="Microsoft YaHei UI" panose="020B0503020204020204" pitchFamily="34" charset="-122"/>
              <a:ea typeface="Microsoft YaHei UI" panose="020B0503020204020204" pitchFamily="34" charset="-122"/>
            </a:endParaRPr>
          </a:p>
        </p:txBody>
      </p:sp>
      <p:cxnSp>
        <p:nvCxnSpPr>
          <p:cNvPr id="9" name="直接连接符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84048" y="466344"/>
            <a:ext cx="3502152" cy="1600200"/>
          </a:xfrm>
        </p:spPr>
        <p:txBody>
          <a:bodyPr rtlCol="0" anchor="t">
            <a:normAutofit/>
          </a:bodyPr>
          <a:lstStyle>
            <a:lvl1pPr>
              <a:defRPr sz="2800" b="0">
                <a:latin typeface="Microsoft YaHei UI" panose="020B0503020204020204" pitchFamily="34" charset="-122"/>
                <a:ea typeface="Microsoft YaHei UI" panose="020B0503020204020204" pitchFamily="34" charset="-122"/>
              </a:defRPr>
            </a:lvl1pPr>
          </a:lstStyle>
          <a:p>
            <a:pPr rtl="0"/>
            <a:r>
              <a:rPr lang="zh-CN" altLang="en-US" smtClean="0"/>
              <a:t>单击此处编辑母版标题样式</a:t>
            </a:r>
            <a:endParaRPr dirty="0"/>
          </a:p>
        </p:txBody>
      </p:sp>
      <p:sp>
        <p:nvSpPr>
          <p:cNvPr id="4" name="文本占位符 3"/>
          <p:cNvSpPr>
            <a:spLocks noGrp="1"/>
          </p:cNvSpPr>
          <p:nvPr>
            <p:ph type="body" sz="half" idx="2"/>
          </p:nvPr>
        </p:nvSpPr>
        <p:spPr>
          <a:xfrm>
            <a:off x="384048" y="3749040"/>
            <a:ext cx="3502152" cy="2423160"/>
          </a:xfrm>
        </p:spPr>
        <p:txBody>
          <a:bodyPr rtlCol="0" anchor="b">
            <a:normAutofit/>
          </a:bodyPr>
          <a:lstStyle>
            <a:lvl1pPr marL="0" indent="0">
              <a:spcBef>
                <a:spcPts val="1200"/>
              </a:spcBef>
              <a:buNone/>
              <a:defRPr sz="16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smtClean="0"/>
              <a:t>单击此处编辑母版文本样式</a:t>
            </a:r>
          </a:p>
        </p:txBody>
      </p:sp>
      <p:sp>
        <p:nvSpPr>
          <p:cNvPr id="3" name="图片占位符 2" descr="为添加图像预留的空占位符。单击占位符，选择要添加的图像。"/>
          <p:cNvSpPr>
            <a:spLocks noGrp="1"/>
          </p:cNvSpPr>
          <p:nvPr>
            <p:ph type="pic" idx="1"/>
          </p:nvPr>
        </p:nvSpPr>
        <p:spPr>
          <a:xfrm>
            <a:off x="4309872" y="0"/>
            <a:ext cx="7882128" cy="6858000"/>
          </a:xfrm>
        </p:spPr>
        <p:txBody>
          <a:bodyPr tIns="731520" rtlCol="0">
            <a:normAutofit/>
          </a:bodyPr>
          <a:lstStyle>
            <a:lvl1pPr marL="0" indent="0" algn="ctr">
              <a:buNone/>
              <a:defRPr sz="24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smtClean="0"/>
              <a:t>单击图标添加图片</a:t>
            </a:r>
            <a:endParaRPr dirty="0"/>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矩形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pPr rtl="0"/>
            <a:r>
              <a:rPr lang="zh-CN" dirty="0"/>
              <a:t>单击此处编辑母版标题样式</a:t>
            </a:r>
            <a:endParaRPr dirty="0"/>
          </a:p>
        </p:txBody>
      </p:sp>
      <p:cxnSp>
        <p:nvCxnSpPr>
          <p:cNvPr id="9" name="直接连接符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endParaRPr dirty="0"/>
          </a:p>
        </p:txBody>
      </p:sp>
      <p:sp>
        <p:nvSpPr>
          <p:cNvPr id="6" name="幻灯片编号占位符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latin typeface="Microsoft YaHei UI" panose="020B0503020204020204" pitchFamily="34" charset="-122"/>
                <a:ea typeface="Microsoft YaHei UI" panose="020B0503020204020204" pitchFamily="34" charset="-122"/>
              </a:defRPr>
            </a:lvl1pPr>
          </a:lstStyle>
          <a:p>
            <a:fld id="{5F4C9F40-B079-4B71-A627-7266DFEA7F03}" type="slidenum">
              <a:rPr lang="en-US" altLang="zh-CN" noProof="0" smtClean="0"/>
              <a:pPr/>
              <a:t>‹#›</a:t>
            </a:fld>
            <a:endParaRPr lang="zh-CN" altLang="en-US" noProof="0" dirty="0"/>
          </a:p>
        </p:txBody>
      </p:sp>
      <p:sp>
        <p:nvSpPr>
          <p:cNvPr id="5" name="页脚占位符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4" name="日期占位符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latin typeface="Microsoft YaHei UI" panose="020B0503020204020204" pitchFamily="34" charset="-122"/>
                <a:ea typeface="Microsoft YaHei UI" panose="020B0503020204020204" pitchFamily="34" charset="-122"/>
              </a:defRPr>
            </a:lvl1pPr>
          </a:lstStyle>
          <a:p>
            <a:fld id="{78A97A38-4C3D-4314-84B0-10F2742CF5CE}" type="datetime1">
              <a:rPr lang="zh-CN" altLang="en-US" smtClean="0"/>
              <a:pPr/>
              <a:t>2017/5/25</a:t>
            </a:fld>
            <a:endParaRPr lang="zh-CN" altLang="en-US" dirty="0"/>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normAutofit/>
          </a:bodyPr>
          <a:lstStyle/>
          <a:p>
            <a:r>
              <a:rPr lang="zh-CN" altLang="zh-CN" sz="4000" b="1" dirty="0"/>
              <a:t>基于</a:t>
            </a:r>
            <a:r>
              <a:rPr lang="en-US" altLang="zh-CN" sz="4000" b="1" dirty="0"/>
              <a:t>SURF</a:t>
            </a:r>
            <a:r>
              <a:rPr lang="zh-CN" altLang="zh-CN" sz="4000" b="1" dirty="0"/>
              <a:t>的弹底窝痕特征快速匹配算法研究</a:t>
            </a:r>
            <a:endParaRPr lang="zh-CN" altLang="zh-CN" sz="4000" dirty="0"/>
          </a:p>
        </p:txBody>
      </p:sp>
      <p:sp>
        <p:nvSpPr>
          <p:cNvPr id="3" name="副标题 2"/>
          <p:cNvSpPr>
            <a:spLocks noGrp="1"/>
          </p:cNvSpPr>
          <p:nvPr>
            <p:ph type="subTitle" idx="1"/>
          </p:nvPr>
        </p:nvSpPr>
        <p:spPr/>
        <p:txBody>
          <a:bodyPr rtlCol="0"/>
          <a:lstStyle/>
          <a:p>
            <a:pPr rtl="0"/>
            <a:r>
              <a:rPr lang="zh-CN" altLang="en-US" dirty="0" smtClean="0">
                <a:solidFill>
                  <a:schemeClr val="tx1">
                    <a:lumMod val="95000"/>
                  </a:schemeClr>
                </a:solidFill>
                <a:latin typeface="Microsoft YaHei UI" panose="020B0503020204020204" pitchFamily="34" charset="-122"/>
                <a:ea typeface="Microsoft YaHei UI" panose="020B0503020204020204" pitchFamily="34" charset="-122"/>
              </a:rPr>
              <a:t>许高宠</a:t>
            </a:r>
            <a:r>
              <a:rPr lang="zh-CN" altLang="en-US" dirty="0">
                <a:solidFill>
                  <a:schemeClr val="tx1">
                    <a:lumMod val="95000"/>
                  </a:schemeClr>
                </a:solidFill>
              </a:rPr>
              <a:t> </a:t>
            </a:r>
            <a:r>
              <a:rPr lang="zh-CN" dirty="0" smtClean="0">
                <a:solidFill>
                  <a:schemeClr val="tx1">
                    <a:lumMod val="95000"/>
                  </a:schemeClr>
                </a:solidFill>
                <a:latin typeface="Microsoft YaHei UI" panose="020B0503020204020204" pitchFamily="34" charset="-122"/>
                <a:ea typeface="Microsoft YaHei UI" panose="020B0503020204020204" pitchFamily="34" charset="-122"/>
              </a:rPr>
              <a:t>| </a:t>
            </a:r>
            <a:r>
              <a:rPr lang="zh-CN" altLang="en-US" dirty="0" smtClean="0">
                <a:solidFill>
                  <a:schemeClr val="tx1">
                    <a:lumMod val="95000"/>
                  </a:schemeClr>
                </a:solidFill>
                <a:latin typeface="Microsoft YaHei UI" panose="020B0503020204020204" pitchFamily="34" charset="-122"/>
                <a:ea typeface="Microsoft YaHei UI" panose="020B0503020204020204" pitchFamily="34" charset="-122"/>
              </a:rPr>
              <a:t>南京林业大学</a:t>
            </a:r>
            <a:endParaRPr lang="zh-CN" dirty="0">
              <a:solidFill>
                <a:schemeClr val="tx1">
                  <a:lumMod val="95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a:t>
            </a:r>
            <a:r>
              <a:rPr lang="zh-CN" altLang="en-US" dirty="0" smtClean="0"/>
              <a:t>点检测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积分图像</a:t>
                </a:r>
                <a:endParaRPr lang="en-US" altLang="zh-CN" dirty="0" smtClean="0"/>
              </a:p>
              <a:p>
                <a:r>
                  <a:rPr lang="zh-CN" altLang="en-US" dirty="0" smtClean="0"/>
                  <a:t>借助</a:t>
                </a:r>
                <a:r>
                  <a:rPr lang="zh-CN" altLang="en-US" dirty="0"/>
                  <a:t>积分图像，可以将图像与高斯二阶微分模板的滤波转化为对积分图像的</a:t>
                </a:r>
                <a:r>
                  <a:rPr lang="zh-CN" altLang="en-US" dirty="0">
                    <a:solidFill>
                      <a:srgbClr val="FF0000"/>
                    </a:solidFill>
                  </a:rPr>
                  <a:t>加减运算</a:t>
                </a:r>
                <a:r>
                  <a:rPr lang="zh-CN" altLang="en-US" dirty="0" smtClean="0"/>
                  <a:t>。积分</a:t>
                </a:r>
                <a:r>
                  <a:rPr lang="zh-CN" altLang="en-US" dirty="0"/>
                  <a:t>图像中任意一点</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𝑖</m:t>
                    </m:r>
                    <m:r>
                      <a:rPr lang="en-US" altLang="zh-CN" i="1" dirty="0" err="1">
                        <a:latin typeface="Cambria Math" panose="02040503050406030204" pitchFamily="18" charset="0"/>
                      </a:rPr>
                      <m:t>,</m:t>
                    </m:r>
                    <m:r>
                      <a:rPr lang="en-US" altLang="zh-CN" i="1" dirty="0" err="1">
                        <a:latin typeface="Cambria Math" panose="02040503050406030204" pitchFamily="18" charset="0"/>
                      </a:rPr>
                      <m:t>𝑗</m:t>
                    </m:r>
                    <m:r>
                      <a:rPr lang="en-US" altLang="zh-CN" i="1" dirty="0">
                        <a:latin typeface="Cambria Math" panose="02040503050406030204" pitchFamily="18" charset="0"/>
                      </a:rPr>
                      <m:t>)</m:t>
                    </m:r>
                  </m:oMath>
                </a14:m>
                <a:r>
                  <a:rPr lang="zh-CN" altLang="en-US" dirty="0"/>
                  <a:t>的值</a:t>
                </a:r>
                <a14:m>
                  <m:oMath xmlns:m="http://schemas.openxmlformats.org/officeDocument/2006/math">
                    <m:r>
                      <a:rPr lang="en-US" altLang="zh-CN" i="1" dirty="0" smtClean="0">
                        <a:latin typeface="Cambria Math" panose="02040503050406030204" pitchFamily="18" charset="0"/>
                      </a:rPr>
                      <m:t>𝐼</m:t>
                    </m:r>
                    <m:r>
                      <a:rPr lang="en-US" altLang="zh-CN" i="1" dirty="0" smtClean="0">
                        <a:latin typeface="Cambria Math" panose="02040503050406030204" pitchFamily="18" charset="0"/>
                      </a:rPr>
                      <m:t>(</m:t>
                    </m:r>
                    <m:r>
                      <a:rPr lang="en-US" altLang="zh-CN" i="1" dirty="0" err="1">
                        <a:latin typeface="Cambria Math" panose="02040503050406030204" pitchFamily="18" charset="0"/>
                      </a:rPr>
                      <m:t>𝑖</m:t>
                    </m:r>
                    <m:r>
                      <a:rPr lang="en-US" altLang="zh-CN" i="1" dirty="0" err="1">
                        <a:latin typeface="Cambria Math" panose="02040503050406030204" pitchFamily="18" charset="0"/>
                      </a:rPr>
                      <m:t>,</m:t>
                    </m:r>
                    <m:r>
                      <a:rPr lang="en-US" altLang="zh-CN" i="1" dirty="0" err="1">
                        <a:latin typeface="Cambria Math" panose="02040503050406030204" pitchFamily="18" charset="0"/>
                      </a:rPr>
                      <m:t>𝑗</m:t>
                    </m:r>
                    <m:r>
                      <a:rPr lang="en-US" altLang="zh-CN" i="1" dirty="0">
                        <a:latin typeface="Cambria Math" panose="02040503050406030204" pitchFamily="18" charset="0"/>
                      </a:rPr>
                      <m:t>)</m:t>
                    </m:r>
                  </m:oMath>
                </a14:m>
                <a:r>
                  <a:rPr lang="zh-CN" altLang="en-US" dirty="0"/>
                  <a:t>，为原图像左上角</a:t>
                </a:r>
                <a14:m>
                  <m:oMath xmlns:m="http://schemas.openxmlformats.org/officeDocument/2006/math">
                    <m:r>
                      <a:rPr lang="en-US" altLang="zh-CN" i="1" dirty="0" smtClean="0">
                        <a:latin typeface="Cambria Math" panose="02040503050406030204" pitchFamily="18" charset="0"/>
                      </a:rPr>
                      <m:t>(0,0)</m:t>
                    </m:r>
                  </m:oMath>
                </a14:m>
                <a:r>
                  <a:rPr lang="zh-CN" altLang="en-US" dirty="0"/>
                  <a:t>到点</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𝑖</m:t>
                    </m:r>
                    <m:r>
                      <a:rPr lang="en-US" altLang="zh-CN" i="1" dirty="0" err="1">
                        <a:latin typeface="Cambria Math" panose="02040503050406030204" pitchFamily="18" charset="0"/>
                      </a:rPr>
                      <m:t>,</m:t>
                    </m:r>
                    <m:r>
                      <a:rPr lang="en-US" altLang="zh-CN" i="1" dirty="0" err="1">
                        <a:latin typeface="Cambria Math" panose="02040503050406030204" pitchFamily="18" charset="0"/>
                      </a:rPr>
                      <m:t>𝑗</m:t>
                    </m:r>
                    <m:r>
                      <a:rPr lang="en-US" altLang="zh-CN" i="1" dirty="0">
                        <a:latin typeface="Cambria Math" panose="02040503050406030204" pitchFamily="18" charset="0"/>
                      </a:rPr>
                      <m:t>)</m:t>
                    </m:r>
                  </m:oMath>
                </a14:m>
                <a:r>
                  <a:rPr lang="zh-CN" altLang="en-US" dirty="0"/>
                  <a:t>相应的对角线区域灰度值的</a:t>
                </a:r>
                <a:r>
                  <a:rPr lang="zh-CN" altLang="en-US" dirty="0" smtClean="0"/>
                  <a:t>总和，即</a:t>
                </a:r>
                <a:endParaRPr lang="en-US" altLang="zh-CN" dirty="0" smtClean="0"/>
              </a:p>
              <a:p>
                <a:pPr marL="0" indent="0" algn="ctr">
                  <a:buNone/>
                </a:pPr>
                <a14:m>
                  <m:oMath xmlns:m="http://schemas.openxmlformats.org/officeDocument/2006/math">
                    <m:r>
                      <a:rPr lang="en-US" altLang="zh-CN" i="1" smtClean="0">
                        <a:latin typeface="Cambria Math" panose="02040503050406030204" pitchFamily="18" charset="0"/>
                      </a:rPr>
                      <m:t>𝑆</m:t>
                    </m:r>
                    <m:d>
                      <m:dPr>
                        <m:ctrlPr>
                          <a:rPr lang="zh-CN" altLang="zh-CN" i="1" smtClean="0">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smtClean="0">
                        <a:latin typeface="Cambria Math" panose="02040503050406030204" pitchFamily="18" charset="0"/>
                      </a:rPr>
                      <m:t>=</m:t>
                    </m:r>
                    <m:nary>
                      <m:naryPr>
                        <m:chr m:val="∑"/>
                        <m:limLoc m:val="undOvr"/>
                        <m:ctrlPr>
                          <a:rPr lang="zh-CN" altLang="zh-CN" i="1" smtClean="0">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𝑥</m:t>
                        </m:r>
                      </m:sup>
                      <m:e>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=0</m:t>
                            </m:r>
                          </m:sub>
                          <m:sup>
                            <m:r>
                              <a:rPr lang="en-US" altLang="zh-CN" i="1">
                                <a:latin typeface="Cambria Math" panose="02040503050406030204" pitchFamily="18" charset="0"/>
                              </a:rPr>
                              <m:t>𝑦</m:t>
                            </m:r>
                          </m:sup>
                          <m:e>
                            <m:r>
                              <a:rPr lang="en-US" altLang="zh-CN" i="1">
                                <a:latin typeface="Cambria Math" panose="02040503050406030204" pitchFamily="18" charset="0"/>
                              </a:rPr>
                              <m:t>𝐼</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e>
                        </m:nary>
                      </m:e>
                    </m:nary>
                  </m:oMath>
                </a14:m>
                <a:r>
                  <a:rPr lang="en-US" altLang="zh-CN" dirty="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67" t="-820" r="-788"/>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409231" y="4283459"/>
            <a:ext cx="2664183" cy="2048434"/>
          </a:xfrm>
          <a:prstGeom prst="rect">
            <a:avLst/>
          </a:prstGeom>
        </p:spPr>
      </p:pic>
    </p:spTree>
    <p:extLst>
      <p:ext uri="{BB962C8B-B14F-4D97-AF65-F5344CB8AC3E}">
        <p14:creationId xmlns:p14="http://schemas.microsoft.com/office/powerpoint/2010/main" val="395648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特征点检测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海森（</a:t>
                </a:r>
                <a:r>
                  <a:rPr lang="en-US" altLang="zh-CN" dirty="0" smtClean="0"/>
                  <a:t>hessian</a:t>
                </a:r>
                <a:r>
                  <a:rPr lang="zh-CN" altLang="en-US" dirty="0" smtClean="0"/>
                  <a:t>）矩阵</a:t>
                </a:r>
                <a:endParaRPr lang="en-US" altLang="zh-CN" dirty="0" smtClean="0"/>
              </a:p>
              <a:p>
                <a:r>
                  <a:rPr lang="zh-CN" altLang="zh-CN" dirty="0"/>
                  <a:t>海森矩阵的行列式，可以用于</a:t>
                </a:r>
                <a:r>
                  <a:rPr lang="zh-CN" altLang="zh-CN" dirty="0" smtClean="0">
                    <a:solidFill>
                      <a:srgbClr val="FF0000"/>
                    </a:solidFill>
                  </a:rPr>
                  <a:t>分辨</a:t>
                </a:r>
                <a:r>
                  <a:rPr lang="zh-CN" altLang="en-US" dirty="0" smtClean="0">
                    <a:solidFill>
                      <a:srgbClr val="FF0000"/>
                    </a:solidFill>
                  </a:rPr>
                  <a:t>一阶导数</a:t>
                </a:r>
                <a:r>
                  <a:rPr lang="zh-CN" altLang="zh-CN" dirty="0" smtClean="0">
                    <a:solidFill>
                      <a:srgbClr val="FF0000"/>
                    </a:solidFill>
                  </a:rPr>
                  <a:t>的</a:t>
                </a:r>
                <a:r>
                  <a:rPr lang="zh-CN" altLang="zh-CN" dirty="0">
                    <a:solidFill>
                      <a:srgbClr val="FF0000"/>
                    </a:solidFill>
                  </a:rPr>
                  <a:t>临界点是属于驻点，局部极大值还是局部极小值点</a:t>
                </a:r>
                <a:r>
                  <a:rPr lang="zh-CN" altLang="zh-CN" dirty="0" smtClean="0"/>
                  <a:t>。</a:t>
                </a:r>
                <a:endParaRPr lang="en-US" altLang="zh-CN" dirty="0" smtClean="0"/>
              </a:p>
              <a:p>
                <a:r>
                  <a:rPr lang="zh-CN" altLang="zh-CN" dirty="0"/>
                  <a:t>给定图像中的一个点</a:t>
                </a:r>
                <a:r>
                  <a:rPr lang="en-US" altLang="zh-CN" dirty="0"/>
                  <a:t>x(</a:t>
                </a:r>
                <a:r>
                  <a:rPr lang="en-US" altLang="zh-CN" dirty="0" err="1"/>
                  <a:t>i,j</a:t>
                </a:r>
                <a:r>
                  <a:rPr lang="en-US" altLang="zh-CN" dirty="0"/>
                  <a:t>)</a:t>
                </a:r>
                <a:r>
                  <a:rPr lang="zh-CN" altLang="zh-CN" dirty="0"/>
                  <a:t>，在点</a:t>
                </a:r>
                <a:r>
                  <a:rPr lang="en-US" altLang="zh-CN" dirty="0"/>
                  <a:t>x</a:t>
                </a:r>
                <a:r>
                  <a:rPr lang="zh-CN" altLang="zh-CN" dirty="0"/>
                  <a:t>处，尺度为</a:t>
                </a:r>
                <a14:m>
                  <m:oMath xmlns:m="http://schemas.openxmlformats.org/officeDocument/2006/math">
                    <m:r>
                      <m:rPr>
                        <m:sty m:val="p"/>
                      </m:rPr>
                      <a:rPr lang="en-US" altLang="zh-CN">
                        <a:latin typeface="Cambria Math" panose="02040503050406030204" pitchFamily="18" charset="0"/>
                      </a:rPr>
                      <m:t>σ</m:t>
                    </m:r>
                  </m:oMath>
                </a14:m>
                <a:r>
                  <a:rPr lang="zh-CN" altLang="zh-CN" dirty="0"/>
                  <a:t>的</a:t>
                </a:r>
                <a:r>
                  <a:rPr lang="en-US" altLang="zh-CN" dirty="0"/>
                  <a:t>Hessian</a:t>
                </a:r>
                <a:r>
                  <a:rPr lang="zh-CN" altLang="zh-CN" dirty="0"/>
                  <a:t>矩阵</a:t>
                </a:r>
                <a14:m>
                  <m:oMath xmlns:m="http://schemas.openxmlformats.org/officeDocument/2006/math">
                    <m:r>
                      <a:rPr lang="en-US" altLang="zh-CN">
                        <a:latin typeface="Cambria Math" panose="02040503050406030204" pitchFamily="18" charset="0"/>
                      </a:rPr>
                      <m:t>𝐻</m:t>
                    </m:r>
                    <m:d>
                      <m:dPr>
                        <m:ctrlPr>
                          <a:rPr lang="zh-CN" altLang="zh-CN" i="1">
                            <a:latin typeface="Cambria Math" panose="02040503050406030204" pitchFamily="18" charset="0"/>
                          </a:rPr>
                        </m:ctrlPr>
                      </m:dPr>
                      <m:e>
                        <m:r>
                          <a:rPr lang="en-US" altLang="zh-CN">
                            <a:latin typeface="Cambria Math" panose="02040503050406030204" pitchFamily="18" charset="0"/>
                          </a:rPr>
                          <m:t>𝑥</m:t>
                        </m:r>
                        <m:r>
                          <a:rPr lang="en-US" altLang="zh-CN">
                            <a:latin typeface="Cambria Math" panose="02040503050406030204" pitchFamily="18" charset="0"/>
                          </a:rPr>
                          <m:t>,</m:t>
                        </m:r>
                        <m:r>
                          <a:rPr lang="en-US" altLang="zh-CN">
                            <a:latin typeface="Cambria Math" panose="02040503050406030204" pitchFamily="18" charset="0"/>
                          </a:rPr>
                          <m:t>𝜎</m:t>
                        </m:r>
                      </m:e>
                    </m:d>
                  </m:oMath>
                </a14:m>
                <a:r>
                  <a:rPr lang="zh-CN" altLang="zh-CN" dirty="0"/>
                  <a:t>定义如下：</a:t>
                </a:r>
              </a:p>
              <a:p>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𝜎</m:t>
                        </m:r>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𝑥𝑥</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𝜎</m:t>
                                  </m:r>
                                </m:e>
                              </m:d>
                            </m:e>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𝑥𝑦</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𝜎</m:t>
                                  </m:r>
                                </m:e>
                              </m:d>
                            </m:e>
                          </m:mr>
                          <m:m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𝑥𝑦</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𝜎</m:t>
                                  </m:r>
                                </m:e>
                              </m:d>
                            </m:e>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𝑦𝑦</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𝜎</m:t>
                                  </m:r>
                                </m:e>
                              </m:d>
                            </m:e>
                          </m:mr>
                        </m:m>
                      </m:e>
                    </m:d>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dirty="0" smtClean="0"/>
              </a:p>
              <a:p>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式子中</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𝑥𝑥</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𝜎</m:t>
                        </m:r>
                      </m:e>
                    </m:d>
                  </m:oMath>
                </a14:m>
                <a:r>
                  <a:rPr lang="en-US" altLang="zh-CN" sz="2400" dirty="0">
                    <a:effectLst/>
                    <a:latin typeface="Times New Roman" panose="02020603050405020304" pitchFamily="18" charset="0"/>
                    <a:ea typeface="宋体" panose="02010600030101010101" pitchFamily="2" charset="-122"/>
                  </a:rPr>
                  <a:t> </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的含义是高斯二阶微分在点</a:t>
                </a:r>
                <a:r>
                  <a:rPr lang="en-US" altLang="zh-CN" sz="2400" i="1" dirty="0">
                    <a:effectLst/>
                    <a:latin typeface="Times New Roman" panose="02020603050405020304" pitchFamily="18" charset="0"/>
                    <a:ea typeface="楷体" panose="02010609060101010101" pitchFamily="49" charset="-122"/>
                  </a:rPr>
                  <a:t>x</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处与图像</a:t>
                </a:r>
                <a:r>
                  <a:rPr lang="en-US" altLang="zh-CN" sz="2400" dirty="0">
                    <a:effectLst/>
                    <a:latin typeface="Times New Roman" panose="02020603050405020304" pitchFamily="18" charset="0"/>
                    <a:ea typeface="宋体" panose="02010600030101010101" pitchFamily="2" charset="-122"/>
                  </a:rPr>
                  <a:t>I</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的卷积，</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𝑥𝑦</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𝜎</m:t>
                        </m:r>
                      </m:e>
                    </m:d>
                  </m:oMath>
                </a14:m>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𝑦𝑦</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𝜎</m:t>
                        </m:r>
                      </m:e>
                    </m:d>
                  </m:oMath>
                </a14:m>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具有类似的</a:t>
                </a:r>
                <a:r>
                  <a:rPr lang="zh-CN" altLang="zh-CN" sz="2400" dirty="0" smtClean="0">
                    <a:effectLst/>
                    <a:latin typeface="Times New Roman" panose="02020603050405020304" pitchFamily="18" charset="0"/>
                    <a:ea typeface="宋体" panose="02010600030101010101" pitchFamily="2" charset="-122"/>
                    <a:cs typeface="Times New Roman" panose="02020603050405020304" pitchFamily="18" charset="0"/>
                  </a:rPr>
                  <a:t>含义</a:t>
                </a:r>
                <a:r>
                  <a:rPr lang="zh-CN" altLang="en-US" sz="2400" dirty="0" smtClean="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788" t="-820" r="-35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300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特征点检测</a:t>
            </a:r>
            <a:endParaRPr lang="zh-CN" altLang="en-US" dirty="0"/>
          </a:p>
        </p:txBody>
      </p:sp>
      <p:sp>
        <p:nvSpPr>
          <p:cNvPr id="3" name="内容占位符 2"/>
          <p:cNvSpPr>
            <a:spLocks noGrp="1"/>
          </p:cNvSpPr>
          <p:nvPr>
            <p:ph idx="1"/>
          </p:nvPr>
        </p:nvSpPr>
        <p:spPr/>
        <p:txBody>
          <a:bodyPr/>
          <a:lstStyle/>
          <a:p>
            <a:r>
              <a:rPr lang="zh-CN" altLang="en-US" dirty="0" smtClean="0"/>
              <a:t>箱式（盒子）滤波</a:t>
            </a:r>
            <a:endParaRPr lang="en-US" altLang="zh-CN" dirty="0" smtClean="0"/>
          </a:p>
          <a:p>
            <a:endParaRPr lang="en-US" altLang="zh-CN" dirty="0"/>
          </a:p>
          <a:p>
            <a:endParaRPr lang="en-US" altLang="zh-CN" dirty="0" smtClean="0"/>
          </a:p>
          <a:p>
            <a:endParaRPr lang="en-US" altLang="zh-CN" dirty="0"/>
          </a:p>
          <a:p>
            <a:r>
              <a:rPr lang="zh-CN" altLang="en-US" dirty="0" smtClean="0"/>
              <a:t>上图中显示的是之前提到的</a:t>
            </a:r>
            <a:r>
              <a:rPr lang="en-US" altLang="zh-CN" dirty="0" smtClean="0"/>
              <a:t>3</a:t>
            </a:r>
            <a:r>
              <a:rPr lang="zh-CN" altLang="en-US" dirty="0" smtClean="0"/>
              <a:t>个高斯二阶微分模板，在</a:t>
            </a:r>
            <a:r>
              <a:rPr lang="en-US" altLang="zh-CN" dirty="0" smtClean="0"/>
              <a:t>SURF</a:t>
            </a:r>
            <a:r>
              <a:rPr lang="zh-CN" altLang="en-US" dirty="0" smtClean="0"/>
              <a:t>算法中，可以将模板与图像的卷积转换为盒子滤波的方法，对高斯二阶微分模板简化。</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3164442" y="2282401"/>
            <a:ext cx="4986960" cy="1548518"/>
          </a:xfrm>
          <a:prstGeom prst="rect">
            <a:avLst/>
          </a:prstGeom>
        </p:spPr>
      </p:pic>
      <p:pic>
        <p:nvPicPr>
          <p:cNvPr id="5" name="图片 4"/>
          <p:cNvPicPr>
            <a:picLocks noChangeAspect="1"/>
          </p:cNvPicPr>
          <p:nvPr/>
        </p:nvPicPr>
        <p:blipFill>
          <a:blip r:embed="rId3"/>
          <a:stretch>
            <a:fillRect/>
          </a:stretch>
        </p:blipFill>
        <p:spPr>
          <a:xfrm>
            <a:off x="2682303" y="4989473"/>
            <a:ext cx="6278245" cy="1505538"/>
          </a:xfrm>
          <a:prstGeom prst="rect">
            <a:avLst/>
          </a:prstGeom>
        </p:spPr>
      </p:pic>
    </p:spTree>
    <p:extLst>
      <p:ext uri="{BB962C8B-B14F-4D97-AF65-F5344CB8AC3E}">
        <p14:creationId xmlns:p14="http://schemas.microsoft.com/office/powerpoint/2010/main" val="371147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特征点检测</a:t>
            </a:r>
            <a:endParaRPr lang="zh-CN" altLang="en-US" dirty="0"/>
          </a:p>
        </p:txBody>
      </p:sp>
      <p:sp>
        <p:nvSpPr>
          <p:cNvPr id="3" name="内容占位符 2"/>
          <p:cNvSpPr>
            <a:spLocks noGrp="1"/>
          </p:cNvSpPr>
          <p:nvPr>
            <p:ph idx="1"/>
          </p:nvPr>
        </p:nvSpPr>
        <p:spPr/>
        <p:txBody>
          <a:bodyPr/>
          <a:lstStyle/>
          <a:p>
            <a:r>
              <a:rPr lang="zh-CN" altLang="en-US" dirty="0" smtClean="0"/>
              <a:t>尺度空间</a:t>
            </a:r>
            <a:endParaRPr lang="en-US" altLang="zh-CN" dirty="0" smtClean="0"/>
          </a:p>
          <a:p>
            <a:r>
              <a:rPr lang="en-US" altLang="zh-CN" dirty="0" smtClean="0"/>
              <a:t>SURF</a:t>
            </a:r>
            <a:r>
              <a:rPr lang="zh-CN" altLang="en-US" dirty="0" smtClean="0"/>
              <a:t>将</a:t>
            </a:r>
            <a:r>
              <a:rPr lang="zh-CN" altLang="en-US" dirty="0"/>
              <a:t>尺度空间划分为若干组（</a:t>
            </a:r>
            <a:r>
              <a:rPr lang="en-US" altLang="zh-CN" dirty="0"/>
              <a:t>Octaves</a:t>
            </a:r>
            <a:r>
              <a:rPr lang="zh-CN" altLang="en-US" dirty="0"/>
              <a:t>）。一个组代表了</a:t>
            </a:r>
            <a:r>
              <a:rPr lang="zh-CN" altLang="en-US" dirty="0">
                <a:solidFill>
                  <a:srgbClr val="FF0000"/>
                </a:solidFill>
              </a:rPr>
              <a:t>逐步放大</a:t>
            </a:r>
            <a:r>
              <a:rPr lang="zh-CN" altLang="en-US" dirty="0"/>
              <a:t>的滤波模板对同一输入图像进行滤波的一系列响应图。</a:t>
            </a:r>
          </a:p>
        </p:txBody>
      </p:sp>
      <p:pic>
        <p:nvPicPr>
          <p:cNvPr id="4" name="图片 3"/>
          <p:cNvPicPr>
            <a:picLocks noChangeAspect="1"/>
          </p:cNvPicPr>
          <p:nvPr/>
        </p:nvPicPr>
        <p:blipFill>
          <a:blip r:embed="rId2"/>
          <a:stretch>
            <a:fillRect/>
          </a:stretch>
        </p:blipFill>
        <p:spPr>
          <a:xfrm>
            <a:off x="1538253" y="3144618"/>
            <a:ext cx="3584759" cy="1987468"/>
          </a:xfrm>
          <a:prstGeom prst="rect">
            <a:avLst/>
          </a:prstGeom>
        </p:spPr>
      </p:pic>
      <p:pic>
        <p:nvPicPr>
          <p:cNvPr id="5" name="图片 4"/>
          <p:cNvPicPr>
            <a:picLocks noChangeAspect="1"/>
          </p:cNvPicPr>
          <p:nvPr/>
        </p:nvPicPr>
        <p:blipFill>
          <a:blip r:embed="rId3"/>
          <a:stretch>
            <a:fillRect/>
          </a:stretch>
        </p:blipFill>
        <p:spPr>
          <a:xfrm>
            <a:off x="6441378" y="3144618"/>
            <a:ext cx="3554276" cy="1926503"/>
          </a:xfrm>
          <a:prstGeom prst="rect">
            <a:avLst/>
          </a:prstGeom>
        </p:spPr>
      </p:pic>
    </p:spTree>
    <p:extLst>
      <p:ext uri="{BB962C8B-B14F-4D97-AF65-F5344CB8AC3E}">
        <p14:creationId xmlns:p14="http://schemas.microsoft.com/office/powerpoint/2010/main" val="35919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特征点检测</a:t>
            </a:r>
            <a:endParaRPr lang="zh-CN" altLang="en-US" dirty="0"/>
          </a:p>
        </p:txBody>
      </p:sp>
      <p:sp>
        <p:nvSpPr>
          <p:cNvPr id="3" name="内容占位符 2"/>
          <p:cNvSpPr>
            <a:spLocks noGrp="1"/>
          </p:cNvSpPr>
          <p:nvPr>
            <p:ph idx="1"/>
          </p:nvPr>
        </p:nvSpPr>
        <p:spPr>
          <a:xfrm>
            <a:off x="1066800" y="1714500"/>
            <a:ext cx="4707775" cy="4457700"/>
          </a:xfrm>
        </p:spPr>
        <p:txBody>
          <a:bodyPr/>
          <a:lstStyle/>
          <a:p>
            <a:r>
              <a:rPr lang="en-US" altLang="zh-CN" dirty="0" smtClean="0"/>
              <a:t>SURF</a:t>
            </a:r>
            <a:r>
              <a:rPr lang="zh-CN" altLang="en-US" dirty="0" smtClean="0"/>
              <a:t>组数与尺度的关系</a:t>
            </a:r>
            <a:endParaRPr lang="en-US" altLang="zh-CN" dirty="0"/>
          </a:p>
          <a:p>
            <a:endParaRPr lang="en-US" altLang="zh-CN" dirty="0" smtClean="0"/>
          </a:p>
          <a:p>
            <a:endParaRPr lang="en-US" altLang="zh-CN" dirty="0" smtClean="0"/>
          </a:p>
        </p:txBody>
      </p:sp>
      <p:pic>
        <p:nvPicPr>
          <p:cNvPr id="5" name="图片 4"/>
          <p:cNvPicPr>
            <a:picLocks noChangeAspect="1"/>
          </p:cNvPicPr>
          <p:nvPr/>
        </p:nvPicPr>
        <p:blipFill>
          <a:blip r:embed="rId2"/>
          <a:stretch>
            <a:fillRect/>
          </a:stretch>
        </p:blipFill>
        <p:spPr>
          <a:xfrm>
            <a:off x="866836" y="3300350"/>
            <a:ext cx="4369217" cy="2296886"/>
          </a:xfrm>
          <a:prstGeom prst="rect">
            <a:avLst/>
          </a:prstGeom>
        </p:spPr>
      </p:pic>
      <p:pic>
        <p:nvPicPr>
          <p:cNvPr id="6" name="图片 5"/>
          <p:cNvPicPr>
            <a:picLocks noChangeAspect="1"/>
          </p:cNvPicPr>
          <p:nvPr/>
        </p:nvPicPr>
        <p:blipFill>
          <a:blip r:embed="rId3"/>
          <a:stretch>
            <a:fillRect/>
          </a:stretch>
        </p:blipFill>
        <p:spPr>
          <a:xfrm>
            <a:off x="6835698" y="2832591"/>
            <a:ext cx="4444395" cy="3590375"/>
          </a:xfrm>
          <a:prstGeom prst="rect">
            <a:avLst/>
          </a:prstGeom>
        </p:spPr>
      </p:pic>
      <p:sp>
        <p:nvSpPr>
          <p:cNvPr id="7" name="文本框 6"/>
          <p:cNvSpPr txBox="1"/>
          <p:nvPr/>
        </p:nvSpPr>
        <p:spPr>
          <a:xfrm>
            <a:off x="6295505" y="1714500"/>
            <a:ext cx="5259186" cy="769441"/>
          </a:xfrm>
          <a:prstGeom prst="rect">
            <a:avLst/>
          </a:prstGeom>
          <a:noFill/>
        </p:spPr>
        <p:txBody>
          <a:bodyPr wrap="square" rtlCol="0">
            <a:spAutoFit/>
          </a:bodyPr>
          <a:lstStyle/>
          <a:p>
            <a:pPr marL="274320" indent="-274320">
              <a:spcBef>
                <a:spcPts val="2200"/>
              </a:spcBef>
              <a:buClr>
                <a:schemeClr val="tx1">
                  <a:lumMod val="65000"/>
                </a:schemeClr>
              </a:buClr>
              <a:buFont typeface="Arial" pitchFamily="34" charset="0"/>
              <a:buChar char="•"/>
            </a:pPr>
            <a:r>
              <a:rPr lang="zh-CN" altLang="en-US" sz="2200" dirty="0">
                <a:latin typeface="Microsoft YaHei UI" panose="020B0503020204020204" pitchFamily="34" charset="-122"/>
                <a:ea typeface="Microsoft YaHei UI" panose="020B0503020204020204" pitchFamily="34" charset="-122"/>
              </a:rPr>
              <a:t>特征点与自身尺度层中其余</a:t>
            </a:r>
            <a:r>
              <a:rPr lang="en-US" altLang="zh-CN" sz="2200" dirty="0">
                <a:latin typeface="Microsoft YaHei UI" panose="020B0503020204020204" pitchFamily="34" charset="-122"/>
                <a:ea typeface="Microsoft YaHei UI" panose="020B0503020204020204" pitchFamily="34" charset="-122"/>
              </a:rPr>
              <a:t>26</a:t>
            </a:r>
            <a:r>
              <a:rPr lang="zh-CN" altLang="en-US" sz="2200" dirty="0">
                <a:latin typeface="Microsoft YaHei UI" panose="020B0503020204020204" pitchFamily="34" charset="-122"/>
                <a:ea typeface="Microsoft YaHei UI" panose="020B0503020204020204" pitchFamily="34" charset="-122"/>
              </a:rPr>
              <a:t>个点比较后，特征值最大则认为是区域特征点</a:t>
            </a:r>
          </a:p>
        </p:txBody>
      </p:sp>
    </p:spTree>
    <p:extLst>
      <p:ext uri="{BB962C8B-B14F-4D97-AF65-F5344CB8AC3E}">
        <p14:creationId xmlns:p14="http://schemas.microsoft.com/office/powerpoint/2010/main" val="314024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a:t>
            </a:r>
            <a:r>
              <a:rPr lang="zh-CN" altLang="en-US" dirty="0" smtClean="0"/>
              <a:t>点描述</a:t>
            </a:r>
            <a:endParaRPr lang="zh-CN" altLang="en-US" dirty="0"/>
          </a:p>
        </p:txBody>
      </p:sp>
      <p:sp>
        <p:nvSpPr>
          <p:cNvPr id="3" name="内容占位符 2"/>
          <p:cNvSpPr>
            <a:spLocks noGrp="1"/>
          </p:cNvSpPr>
          <p:nvPr>
            <p:ph idx="1"/>
          </p:nvPr>
        </p:nvSpPr>
        <p:spPr/>
        <p:txBody>
          <a:bodyPr/>
          <a:lstStyle/>
          <a:p>
            <a:r>
              <a:rPr lang="zh-CN" altLang="en-US" dirty="0" smtClean="0"/>
              <a:t>主方向分配</a:t>
            </a:r>
            <a:endParaRPr lang="en-US" altLang="zh-CN" dirty="0" smtClean="0"/>
          </a:p>
          <a:p>
            <a:r>
              <a:rPr lang="en-US" altLang="zh-CN" dirty="0"/>
              <a:t>SURF</a:t>
            </a:r>
            <a:r>
              <a:rPr lang="zh-CN" altLang="en-US" dirty="0"/>
              <a:t>是以特征点为中心，以</a:t>
            </a:r>
            <a:r>
              <a:rPr lang="en-US" altLang="zh-CN" dirty="0" smtClean="0"/>
              <a:t>6s</a:t>
            </a:r>
            <a:r>
              <a:rPr lang="zh-CN" altLang="en-US" dirty="0" smtClean="0"/>
              <a:t>（</a:t>
            </a:r>
            <a:r>
              <a:rPr lang="en-US" altLang="zh-CN" dirty="0" smtClean="0"/>
              <a:t>s</a:t>
            </a:r>
            <a:r>
              <a:rPr lang="zh-CN" altLang="en-US" dirty="0"/>
              <a:t>为特征点的尺度）为半径的圆形区域，对图像进行</a:t>
            </a:r>
            <a:r>
              <a:rPr lang="en-US" altLang="zh-CN" dirty="0" err="1"/>
              <a:t>Haar</a:t>
            </a:r>
            <a:r>
              <a:rPr lang="zh-CN" altLang="en-US" dirty="0"/>
              <a:t>小波响应运算。这样做实际就是对图像进行梯度运算</a:t>
            </a:r>
            <a:r>
              <a:rPr lang="zh-CN" altLang="en-US" dirty="0" smtClean="0"/>
              <a:t>。</a:t>
            </a:r>
            <a:endParaRPr lang="en-US" altLang="zh-CN" dirty="0" smtClean="0"/>
          </a:p>
          <a:p>
            <a:r>
              <a:rPr lang="zh-CN" altLang="en-US" dirty="0" smtClean="0"/>
              <a:t>设计一个</a:t>
            </a:r>
            <a:r>
              <a:rPr lang="en-US" altLang="zh-CN" dirty="0" smtClean="0"/>
              <a:t>π/3</a:t>
            </a:r>
            <a:r>
              <a:rPr lang="zh-CN" altLang="en-US" dirty="0" smtClean="0"/>
              <a:t>的旋转窗口，对滑动窗口内</a:t>
            </a:r>
            <a:r>
              <a:rPr lang="en-US" altLang="zh-CN" dirty="0" err="1" smtClean="0"/>
              <a:t>Haar</a:t>
            </a:r>
            <a:r>
              <a:rPr lang="zh-CN" altLang="en-US" dirty="0" smtClean="0"/>
              <a:t>小波响应值累加，最大的</a:t>
            </a:r>
            <a:r>
              <a:rPr lang="en-US" altLang="zh-CN" dirty="0" err="1" smtClean="0"/>
              <a:t>haar</a:t>
            </a:r>
            <a:r>
              <a:rPr lang="zh-CN" altLang="en-US" dirty="0" smtClean="0"/>
              <a:t>相应累加值所对应的方向为主方向。</a:t>
            </a:r>
            <a:endParaRPr lang="zh-CN" altLang="en-US" dirty="0"/>
          </a:p>
        </p:txBody>
      </p:sp>
      <p:pic>
        <p:nvPicPr>
          <p:cNvPr id="4" name="图片 3"/>
          <p:cNvPicPr>
            <a:picLocks noChangeAspect="1"/>
          </p:cNvPicPr>
          <p:nvPr/>
        </p:nvPicPr>
        <p:blipFill>
          <a:blip r:embed="rId2"/>
          <a:stretch>
            <a:fillRect/>
          </a:stretch>
        </p:blipFill>
        <p:spPr>
          <a:xfrm>
            <a:off x="3043920" y="4256885"/>
            <a:ext cx="5995133" cy="1844657"/>
          </a:xfrm>
          <a:prstGeom prst="rect">
            <a:avLst/>
          </a:prstGeom>
        </p:spPr>
      </p:pic>
    </p:spTree>
    <p:extLst>
      <p:ext uri="{BB962C8B-B14F-4D97-AF65-F5344CB8AC3E}">
        <p14:creationId xmlns:p14="http://schemas.microsoft.com/office/powerpoint/2010/main" val="297526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特征点描述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特征矢量生成</a:t>
                </a:r>
                <a:endParaRPr lang="en-US" altLang="zh-CN" dirty="0" smtClean="0"/>
              </a:p>
              <a:p>
                <a:r>
                  <a:rPr lang="zh-CN" altLang="en-US" dirty="0"/>
                  <a:t>以特征点为中心，以</a:t>
                </a:r>
                <a:r>
                  <a:rPr lang="en-US" altLang="zh-CN" dirty="0"/>
                  <a:t>20s</a:t>
                </a:r>
                <a:r>
                  <a:rPr lang="zh-CN" altLang="en-US" dirty="0"/>
                  <a:t>为边长的矩形窗口为特征描述子计算使用的窗口</a:t>
                </a:r>
                <a:r>
                  <a:rPr lang="zh-CN" altLang="en-US" dirty="0" smtClean="0"/>
                  <a:t>，划分为</a:t>
                </a:r>
                <a:r>
                  <a:rPr lang="en-US" altLang="zh-CN" dirty="0" smtClean="0"/>
                  <a:t>4×4</a:t>
                </a:r>
                <a:r>
                  <a:rPr lang="zh-CN" altLang="en-US" dirty="0" smtClean="0"/>
                  <a:t>的子窗口，每个窗口使用</a:t>
                </a:r>
                <a:r>
                  <a:rPr lang="en-US" altLang="zh-CN" dirty="0" err="1" smtClean="0"/>
                  <a:t>haar</a:t>
                </a:r>
                <a:r>
                  <a:rPr lang="zh-CN" altLang="en-US" dirty="0" smtClean="0"/>
                  <a:t>小波求</a:t>
                </a:r>
                <a:r>
                  <a:rPr lang="en-US" altLang="zh-CN" dirty="0" smtClean="0"/>
                  <a:t>x</a:t>
                </a:r>
                <a:r>
                  <a:rPr lang="zh-CN" altLang="en-US" dirty="0" smtClean="0"/>
                  <a:t>与</a:t>
                </a:r>
                <a:r>
                  <a:rPr lang="en-US" altLang="zh-CN" dirty="0" smtClean="0"/>
                  <a:t>y</a:t>
                </a:r>
                <a:r>
                  <a:rPr lang="zh-CN" altLang="en-US" dirty="0" smtClean="0"/>
                  <a:t>方向的响应值计算，对每个子块的响应值统计，得到</a:t>
                </a:r>
                <a:r>
                  <a:rPr lang="en-US" altLang="zh-CN" dirty="0" smtClean="0"/>
                  <a:t>64</a:t>
                </a:r>
                <a:r>
                  <a:rPr lang="zh-CN" altLang="en-US" dirty="0" smtClean="0"/>
                  <a:t>维的</a:t>
                </a:r>
                <a:r>
                  <a:rPr lang="en-US" altLang="zh-CN" dirty="0" err="1" smtClean="0"/>
                  <a:t>haar</a:t>
                </a:r>
                <a:r>
                  <a:rPr lang="zh-CN" altLang="en-US" dirty="0" smtClean="0"/>
                  <a:t>小波特征矢量。</a:t>
                </a:r>
                <a:endParaRPr lang="en-US" altLang="zh-CN" dirty="0" smtClean="0"/>
              </a:p>
              <a:p>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𝑉</m:t>
                        </m:r>
                      </m:e>
                      <m:sub>
                        <m:r>
                          <a:rPr lang="zh-CN" altLang="zh-CN" sz="2400">
                            <a:effectLst/>
                            <a:latin typeface="Cambria Math" panose="02040503050406030204" pitchFamily="18" charset="0"/>
                            <a:ea typeface="宋体" panose="02010600030101010101" pitchFamily="2" charset="-122"/>
                            <a:cs typeface="Times New Roman" panose="02020603050405020304" pitchFamily="18" charset="0"/>
                          </a:rPr>
                          <m:t>子块</m:t>
                        </m:r>
                      </m:sub>
                    </m:sSub>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nary>
                          <m:naryPr>
                            <m:chr m:val="∑"/>
                            <m:limLoc m:val="undOvr"/>
                            <m:subHide m:val="on"/>
                            <m:supHide m:val="on"/>
                            <m:ctrlPr>
                              <a:rPr lang="zh-CN" altLang="zh-CN" i="1">
                                <a:effectLst/>
                                <a:latin typeface="Cambria Math" panose="02040503050406030204" pitchFamily="18" charset="0"/>
                                <a:ea typeface="Cambria Math" panose="02040503050406030204" pitchFamily="18" charset="0"/>
                              </a:rPr>
                            </m:ctrlPr>
                          </m:naryPr>
                          <m:sub/>
                          <m:sup/>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𝑑𝑥</m:t>
                            </m:r>
                          </m:e>
                        </m:nary>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altLang="zh-CN" i="1">
                                <a:effectLst/>
                                <a:latin typeface="Cambria Math" panose="02040503050406030204" pitchFamily="18" charset="0"/>
                                <a:ea typeface="Cambria Math" panose="02040503050406030204" pitchFamily="18" charset="0"/>
                              </a:rPr>
                            </m:ctrlPr>
                          </m:naryPr>
                          <m:sub/>
                          <m:sup/>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𝑑𝑥</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altLang="zh-CN" i="1">
                                <a:effectLst/>
                                <a:latin typeface="Cambria Math" panose="02040503050406030204" pitchFamily="18" charset="0"/>
                                <a:ea typeface="Cambria Math" panose="02040503050406030204" pitchFamily="18" charset="0"/>
                              </a:rPr>
                            </m:ctrlPr>
                          </m:naryPr>
                          <m:sub/>
                          <m:sup/>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𝑑𝑦</m:t>
                            </m:r>
                          </m:e>
                        </m:nary>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altLang="zh-CN" i="1">
                                <a:effectLst/>
                                <a:latin typeface="Cambria Math" panose="02040503050406030204" pitchFamily="18" charset="0"/>
                                <a:ea typeface="Cambria Math" panose="02040503050406030204" pitchFamily="18" charset="0"/>
                              </a:rPr>
                            </m:ctrlPr>
                          </m:naryPr>
                          <m:sub/>
                          <m:sup/>
                          <m:e>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𝑑𝑦</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e>
                        </m:nary>
                      </m:e>
                    </m:d>
                  </m:oMath>
                </a14:m>
                <a:r>
                  <a:rPr lang="en-US" altLang="zh-CN" sz="2400" dirty="0">
                    <a:effectLst/>
                    <a:latin typeface="Times New Roman" panose="02020603050405020304" pitchFamily="18" charset="0"/>
                    <a:ea typeface="宋体" panose="02010600030101010101" pitchFamily="2" charset="-122"/>
                  </a:rPr>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67" t="-820" r="-6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4684653" y="4328350"/>
            <a:ext cx="2822693" cy="2036240"/>
          </a:xfrm>
          <a:prstGeom prst="rect">
            <a:avLst/>
          </a:prstGeom>
        </p:spPr>
      </p:pic>
    </p:spTree>
    <p:extLst>
      <p:ext uri="{BB962C8B-B14F-4D97-AF65-F5344CB8AC3E}">
        <p14:creationId xmlns:p14="http://schemas.microsoft.com/office/powerpoint/2010/main" val="24125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特征点匹配</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欧氏距离</a:t>
                </a:r>
                <a:endParaRPr lang="en-US" altLang="zh-CN" dirty="0" smtClean="0"/>
              </a:p>
              <a:p>
                <a:pPr indent="304800">
                  <a:lnSpc>
                    <a:spcPct val="150000"/>
                  </a:lnSpc>
                  <a:spcAft>
                    <a:spcPts val="0"/>
                  </a:spcAft>
                </a:pPr>
                <a:r>
                  <a:rPr lang="en-US" altLang="zh-CN" sz="2400" kern="10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SURF</a:t>
                </a:r>
                <a:r>
                  <a:rPr lang="zh-CN" altLang="en-US" sz="2400" kern="10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是利用欧氏距离之和最短来匹配的。</a:t>
                </a:r>
                <a:r>
                  <a:rPr lang="zh-CN" altLang="zh-CN" sz="2400" kern="100" dirty="0" smtClean="0">
                    <a:solidFill>
                      <a:schemeClr val="tx1"/>
                    </a:solidFill>
                    <a:latin typeface="黑体" panose="02010609060101010101" pitchFamily="49" charset="-122"/>
                    <a:ea typeface="黑体" panose="02010609060101010101" pitchFamily="49" charset="-122"/>
                    <a:cs typeface="Times New Roman" panose="02020603050405020304" pitchFamily="18" charset="0"/>
                  </a:rPr>
                  <a:t>欧氏距离是</a:t>
                </a:r>
                <a:r>
                  <a:rPr lang="en-US" altLang="zh-CN" sz="24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Euclidean</a:t>
                </a:r>
                <a:r>
                  <a:rPr lang="zh-CN" altLang="zh-CN" sz="24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空间里两个点的直线距离，在欧几里得空间中，点</a:t>
                </a:r>
                <a14:m>
                  <m:oMath xmlns:m="http://schemas.openxmlformats.org/officeDocument/2006/math">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sub>
                        </m:sSub>
                      </m:e>
                    </m:d>
                    <m:r>
                      <a:rPr lang="zh-CN" altLang="zh-CN" sz="2400"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和</m:t>
                    </m:r>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之间的欧氏</a:t>
                </a:r>
                <a:r>
                  <a:rPr lang="zh-CN" altLang="en-US" sz="2400" kern="100" dirty="0" smtClean="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距离为：</a:t>
                </a:r>
                <a:endParaRPr lang="en-US" altLang="zh-CN" sz="2400" kern="100" dirty="0">
                  <a:latin typeface="黑体" panose="02010609060101010101" pitchFamily="49" charset="-122"/>
                  <a:ea typeface="黑体" panose="02010609060101010101" pitchFamily="49" charset="-122"/>
                  <a:cs typeface="Times New Roman" panose="02020603050405020304" pitchFamily="18" charset="0"/>
                </a:endParaRPr>
              </a:p>
              <a:p>
                <a:pPr indent="0">
                  <a:lnSpc>
                    <a:spcPct val="150000"/>
                  </a:lnSpc>
                  <a:spcAft>
                    <a:spcPts val="0"/>
                  </a:spcAft>
                  <a:buNone/>
                </a:pPr>
                <a14:m>
                  <m:oMathPara xmlns:m="http://schemas.openxmlformats.org/officeDocument/2006/math">
                    <m:oMathParaPr>
                      <m:jc m:val="centerGroup"/>
                    </m:oMathParaPr>
                    <m:oMath xmlns:m="http://schemas.openxmlformats.org/officeDocument/2006/math">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𝑑</m:t>
                      </m:r>
                      <m:d>
                        <m:d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Sub>
                                </m:e>
                              </m:d>
                            </m:e>
                            <m:sup>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b>
                                  </m:sSub>
                                </m:e>
                              </m:d>
                            </m:e>
                            <m:sup>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sub>
                                  </m:sSub>
                                </m:e>
                              </m:d>
                            </m:e>
                            <m:sup>
                              <m:r>
                                <a:rPr lang="en-US" altLang="zh-CN" sz="2400" i="1" kern="1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e>
                      </m:rad>
                      <m:r>
                        <a:rPr lang="en-US" altLang="zh-CN" sz="24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i="1">
                              <a:solidFill>
                                <a:schemeClr val="tx1"/>
                              </a:solidFill>
                              <a:effectLst/>
                              <a:latin typeface="Cambria Math" panose="02040503050406030204" pitchFamily="18" charset="0"/>
                              <a:ea typeface="Cambria Math" panose="02040503050406030204" pitchFamily="18" charset="0"/>
                            </a:rPr>
                          </m:ctrlPr>
                        </m:radPr>
                        <m:deg/>
                        <m:e>
                          <m:nary>
                            <m:naryPr>
                              <m:chr m:val="∑"/>
                              <m:limLoc m:val="undOvr"/>
                              <m:ctrlPr>
                                <a:rPr lang="zh-CN" altLang="zh-CN" i="1">
                                  <a:solidFill>
                                    <a:schemeClr val="tx1"/>
                                  </a:solidFill>
                                  <a:effectLst/>
                                  <a:latin typeface="Cambria Math" panose="02040503050406030204" pitchFamily="18" charset="0"/>
                                  <a:ea typeface="Cambria Math" panose="02040503050406030204" pitchFamily="18" charset="0"/>
                                </a:rPr>
                              </m:ctrlPr>
                            </m:naryPr>
                            <m:sub>
                              <m:r>
                                <a:rPr lang="en-US" altLang="zh-CN" sz="24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4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sup>
                            <m:e>
                              <m:sSup>
                                <m:sSupPr>
                                  <m:ctrlPr>
                                    <a:rPr lang="zh-CN" altLang="zh-CN" i="1">
                                      <a:solidFill>
                                        <a:schemeClr val="tx1"/>
                                      </a:solidFill>
                                      <a:effectLst/>
                                      <a:latin typeface="Cambria Math" panose="02040503050406030204" pitchFamily="18" charset="0"/>
                                      <a:ea typeface="Cambria Math" panose="02040503050406030204" pitchFamily="18" charset="0"/>
                                    </a:rPr>
                                  </m:ctrlPr>
                                </m:sSupPr>
                                <m:e>
                                  <m:d>
                                    <m:dPr>
                                      <m:ctrlPr>
                                        <a:rPr lang="zh-CN" altLang="zh-CN" i="1">
                                          <a:solidFill>
                                            <a:schemeClr val="tx1"/>
                                          </a:solidFill>
                                          <a:effectLst/>
                                          <a:latin typeface="Cambria Math" panose="02040503050406030204" pitchFamily="18" charset="0"/>
                                          <a:ea typeface="Cambria Math" panose="02040503050406030204" pitchFamily="18" charset="0"/>
                                        </a:rPr>
                                      </m:ctrlPr>
                                    </m:dPr>
                                    <m:e>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effectLst/>
                                              <a:latin typeface="Cambria Math" panose="02040503050406030204" pitchFamily="18" charset="0"/>
                                              <a:ea typeface="Cambria Math" panose="02040503050406030204" pitchFamily="18" charset="0"/>
                                            </a:rPr>
                                          </m:ctrlPr>
                                        </m:sSubPr>
                                        <m:e>
                                          <m:r>
                                            <a:rPr lang="en-US" altLang="zh-CN" sz="24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altLang="zh-CN" sz="24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p>
                            </m:e>
                          </m:nary>
                        </m:e>
                      </m:rad>
                    </m:oMath>
                  </m:oMathPara>
                </a14:m>
                <a:endParaRPr lang="en-US" altLang="zh-CN" dirty="0" smtClean="0">
                  <a:latin typeface="黑体" panose="02010609060101010101" pitchFamily="49" charset="-122"/>
                  <a:ea typeface="黑体" panose="02010609060101010101" pitchFamily="49" charset="-122"/>
                </a:endParaRPr>
              </a:p>
              <a:p>
                <a:pPr indent="0">
                  <a:lnSpc>
                    <a:spcPct val="150000"/>
                  </a:lnSpc>
                  <a:spcAft>
                    <a:spcPts val="0"/>
                  </a:spcAft>
                  <a:buNone/>
                </a:pPr>
                <a:endParaRPr lang="zh-CN" altLang="en-US" dirty="0">
                  <a:latin typeface="黑体" panose="02010609060101010101" pitchFamily="49" charset="-122"/>
                  <a:ea typeface="黑体"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67" t="-8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025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RANSAC</a:t>
            </a:r>
            <a:r>
              <a:rPr lang="zh-CN" altLang="en-US" dirty="0" smtClean="0"/>
              <a:t>算法原理</a:t>
            </a:r>
            <a:endParaRPr lang="zh-CN" altLang="en-US" dirty="0"/>
          </a:p>
        </p:txBody>
      </p:sp>
      <p:sp>
        <p:nvSpPr>
          <p:cNvPr id="3" name="文本占位符 2"/>
          <p:cNvSpPr>
            <a:spLocks noGrp="1"/>
          </p:cNvSpPr>
          <p:nvPr>
            <p:ph type="body" idx="1"/>
          </p:nvPr>
        </p:nvSpPr>
        <p:spPr/>
        <p:txBody>
          <a:bodyPr/>
          <a:lstStyle/>
          <a:p>
            <a:r>
              <a:rPr lang="en-US" altLang="zh-CN" dirty="0" smtClean="0">
                <a:solidFill>
                  <a:schemeClr val="tx1"/>
                </a:solidFill>
              </a:rPr>
              <a:t>RANSAC algorithm</a:t>
            </a:r>
            <a:endParaRPr lang="zh-CN" altLang="en-US" dirty="0">
              <a:solidFill>
                <a:schemeClr val="tx1"/>
              </a:solidFill>
            </a:endParaRPr>
          </a:p>
        </p:txBody>
      </p:sp>
    </p:spTree>
    <p:extLst>
      <p:ext uri="{BB962C8B-B14F-4D97-AF65-F5344CB8AC3E}">
        <p14:creationId xmlns:p14="http://schemas.microsoft.com/office/powerpoint/2010/main" val="105865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RANSAC</a:t>
            </a:r>
            <a:r>
              <a:rPr lang="zh-CN" altLang="en-US" dirty="0" smtClean="0"/>
              <a:t>算法</a:t>
            </a:r>
            <a:endParaRPr lang="zh-CN" altLang="en-US" dirty="0"/>
          </a:p>
        </p:txBody>
      </p:sp>
      <p:sp>
        <p:nvSpPr>
          <p:cNvPr id="3" name="内容占位符 2"/>
          <p:cNvSpPr>
            <a:spLocks noGrp="1"/>
          </p:cNvSpPr>
          <p:nvPr>
            <p:ph idx="1"/>
          </p:nvPr>
        </p:nvSpPr>
        <p:spPr/>
        <p:txBody>
          <a:bodyPr/>
          <a:lstStyle/>
          <a:p>
            <a:r>
              <a:rPr lang="en-US" altLang="zh-CN" dirty="0" smtClean="0"/>
              <a:t>RANSAC</a:t>
            </a:r>
            <a:r>
              <a:rPr lang="zh-CN" altLang="en-US" dirty="0" smtClean="0"/>
              <a:t>基本假设</a:t>
            </a:r>
            <a:endParaRPr lang="en-US" altLang="zh-CN" dirty="0" smtClean="0"/>
          </a:p>
          <a:p>
            <a:r>
              <a:rPr lang="en-US" altLang="zh-CN" dirty="0" smtClean="0"/>
              <a:t>“</a:t>
            </a:r>
            <a:r>
              <a:rPr lang="zh-CN" altLang="en-US" dirty="0"/>
              <a:t>内点”数据可以通过几组模型的参数来叙述其分布，而“外点”数据（例如噪声）则是不适合模型化的数据；</a:t>
            </a:r>
            <a:endParaRPr lang="zh-CN" altLang="zh-CN" dirty="0"/>
          </a:p>
          <a:p>
            <a:r>
              <a:rPr lang="zh-CN" altLang="zh-CN" dirty="0" smtClean="0"/>
              <a:t>给定</a:t>
            </a:r>
            <a:r>
              <a:rPr lang="zh-CN" altLang="zh-CN" dirty="0"/>
              <a:t>一组（通常很小）的内群，存在一个程序，这个程序可以估算最佳解释或最适用于这一数据模型的参数</a:t>
            </a:r>
            <a:r>
              <a:rPr lang="zh-CN" altLang="zh-CN" dirty="0" smtClean="0"/>
              <a:t>。</a:t>
            </a:r>
            <a:endParaRPr lang="en-US" altLang="zh-CN" dirty="0" smtClean="0"/>
          </a:p>
          <a:p>
            <a:endParaRPr lang="zh-CN" altLang="en-US" dirty="0"/>
          </a:p>
        </p:txBody>
      </p:sp>
      <p:pic>
        <p:nvPicPr>
          <p:cNvPr id="6" name="图片 5"/>
          <p:cNvPicPr>
            <a:picLocks noChangeAspect="1"/>
          </p:cNvPicPr>
          <p:nvPr/>
        </p:nvPicPr>
        <p:blipFill>
          <a:blip r:embed="rId2"/>
          <a:stretch>
            <a:fillRect/>
          </a:stretch>
        </p:blipFill>
        <p:spPr>
          <a:xfrm>
            <a:off x="2800187" y="4372678"/>
            <a:ext cx="2158171" cy="2158171"/>
          </a:xfrm>
          <a:prstGeom prst="rect">
            <a:avLst/>
          </a:prstGeom>
        </p:spPr>
      </p:pic>
      <p:pic>
        <p:nvPicPr>
          <p:cNvPr id="8" name="图片 7"/>
          <p:cNvPicPr>
            <a:picLocks noChangeAspect="1"/>
          </p:cNvPicPr>
          <p:nvPr/>
        </p:nvPicPr>
        <p:blipFill>
          <a:blip r:embed="rId3"/>
          <a:stretch>
            <a:fillRect/>
          </a:stretch>
        </p:blipFill>
        <p:spPr>
          <a:xfrm>
            <a:off x="7333393" y="4372678"/>
            <a:ext cx="2158171" cy="2158171"/>
          </a:xfrm>
          <a:prstGeom prst="rect">
            <a:avLst/>
          </a:prstGeom>
        </p:spPr>
      </p:pic>
    </p:spTree>
    <p:extLst>
      <p:ext uri="{BB962C8B-B14F-4D97-AF65-F5344CB8AC3E}">
        <p14:creationId xmlns:p14="http://schemas.microsoft.com/office/powerpoint/2010/main" val="56906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smtClean="0">
                <a:latin typeface="Microsoft YaHei UI" panose="020B0503020204020204" pitchFamily="34" charset="-122"/>
                <a:ea typeface="Microsoft YaHei UI" panose="020B0503020204020204" pitchFamily="34" charset="-122"/>
              </a:rPr>
              <a:t>前言</a:t>
            </a:r>
            <a:endParaRPr lang="zh-CN" dirty="0">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idx="1"/>
          </p:nvPr>
        </p:nvSpPr>
        <p:spPr/>
        <p:txBody>
          <a:bodyPr rtlCol="0"/>
          <a:lstStyle/>
          <a:p>
            <a:pPr rtl="0"/>
            <a:r>
              <a:rPr lang="en-US" altLang="zh-CN" dirty="0">
                <a:solidFill>
                  <a:schemeClr val="tx1">
                    <a:lumMod val="95000"/>
                  </a:schemeClr>
                </a:solidFill>
              </a:rPr>
              <a:t>P</a:t>
            </a:r>
            <a:r>
              <a:rPr lang="en-US" altLang="zh-CN" dirty="0" smtClean="0">
                <a:solidFill>
                  <a:schemeClr val="tx1">
                    <a:lumMod val="95000"/>
                  </a:schemeClr>
                </a:solidFill>
                <a:latin typeface="Microsoft YaHei UI" panose="020B0503020204020204" pitchFamily="34" charset="-122"/>
                <a:ea typeface="Microsoft YaHei UI" panose="020B0503020204020204" pitchFamily="34" charset="-122"/>
              </a:rPr>
              <a:t>reface</a:t>
            </a:r>
            <a:endParaRPr lang="zh-CN" dirty="0">
              <a:solidFill>
                <a:schemeClr val="tx1">
                  <a:lumMod val="95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010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拓扑图特征</a:t>
            </a:r>
            <a:r>
              <a:rPr lang="zh-CN" altLang="en-US" dirty="0" smtClean="0"/>
              <a:t>匹配</a:t>
            </a:r>
            <a:endParaRPr lang="zh-CN" altLang="en-US" dirty="0"/>
          </a:p>
        </p:txBody>
      </p:sp>
      <p:sp>
        <p:nvSpPr>
          <p:cNvPr id="3" name="文本占位符 2"/>
          <p:cNvSpPr>
            <a:spLocks noGrp="1"/>
          </p:cNvSpPr>
          <p:nvPr>
            <p:ph type="body" idx="1"/>
          </p:nvPr>
        </p:nvSpPr>
        <p:spPr/>
        <p:txBody>
          <a:bodyPr/>
          <a:lstStyle/>
          <a:p>
            <a:r>
              <a:rPr lang="en-US" altLang="zh-CN" dirty="0" smtClean="0">
                <a:solidFill>
                  <a:schemeClr val="tx1"/>
                </a:solidFill>
              </a:rPr>
              <a:t>Topography Feature </a:t>
            </a:r>
            <a:r>
              <a:rPr lang="en-US" altLang="zh-CN" dirty="0" smtClean="0">
                <a:solidFill>
                  <a:schemeClr val="tx1"/>
                </a:solidFill>
              </a:rPr>
              <a:t>matching</a:t>
            </a:r>
            <a:endParaRPr lang="zh-CN" altLang="en-US" dirty="0">
              <a:solidFill>
                <a:schemeClr val="tx1"/>
              </a:solidFill>
            </a:endParaRPr>
          </a:p>
        </p:txBody>
      </p:sp>
    </p:spTree>
    <p:extLst>
      <p:ext uri="{BB962C8B-B14F-4D97-AF65-F5344CB8AC3E}">
        <p14:creationId xmlns:p14="http://schemas.microsoft.com/office/powerpoint/2010/main" val="344993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匹配实例</a:t>
            </a:r>
            <a:r>
              <a:rPr lang="en-US" altLang="zh-CN" dirty="0" smtClean="0"/>
              <a:t>7-8</a:t>
            </a:r>
            <a:endParaRPr lang="zh-CN" altLang="en-US" dirty="0"/>
          </a:p>
        </p:txBody>
      </p:sp>
      <p:sp>
        <p:nvSpPr>
          <p:cNvPr id="3" name="内容占位符 2"/>
          <p:cNvSpPr>
            <a:spLocks noGrp="1"/>
          </p:cNvSpPr>
          <p:nvPr>
            <p:ph idx="1"/>
          </p:nvPr>
        </p:nvSpPr>
        <p:spPr/>
        <p:txBody>
          <a:bodyPr/>
          <a:lstStyle/>
          <a:p>
            <a:r>
              <a:rPr lang="zh-CN" altLang="en-US" dirty="0" smtClean="0"/>
              <a:t>特征提取</a:t>
            </a:r>
            <a:endParaRPr lang="zh-CN" altLang="en-US" dirty="0"/>
          </a:p>
        </p:txBody>
      </p:sp>
      <p:pic>
        <p:nvPicPr>
          <p:cNvPr id="6" name="图片 5"/>
          <p:cNvPicPr>
            <a:picLocks noChangeAspect="1"/>
          </p:cNvPicPr>
          <p:nvPr/>
        </p:nvPicPr>
        <p:blipFill rotWithShape="1">
          <a:blip r:embed="rId2"/>
          <a:srcRect l="3471" t="897" r="49494" b="55312"/>
          <a:stretch/>
        </p:blipFill>
        <p:spPr>
          <a:xfrm>
            <a:off x="958732" y="1224280"/>
            <a:ext cx="10075027" cy="5432494"/>
          </a:xfrm>
          <a:prstGeom prst="rect">
            <a:avLst/>
          </a:prstGeom>
        </p:spPr>
      </p:pic>
    </p:spTree>
    <p:extLst>
      <p:ext uri="{BB962C8B-B14F-4D97-AF65-F5344CB8AC3E}">
        <p14:creationId xmlns:p14="http://schemas.microsoft.com/office/powerpoint/2010/main" val="305501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匹配实例</a:t>
            </a:r>
            <a:r>
              <a:rPr lang="en-US" altLang="zh-CN" dirty="0" smtClean="0"/>
              <a:t>7-8</a:t>
            </a:r>
            <a:endParaRPr lang="zh-CN" altLang="en-US" dirty="0"/>
          </a:p>
        </p:txBody>
      </p:sp>
      <p:sp>
        <p:nvSpPr>
          <p:cNvPr id="3" name="内容占位符 2"/>
          <p:cNvSpPr>
            <a:spLocks noGrp="1"/>
          </p:cNvSpPr>
          <p:nvPr>
            <p:ph idx="1"/>
          </p:nvPr>
        </p:nvSpPr>
        <p:spPr/>
        <p:txBody>
          <a:bodyPr/>
          <a:lstStyle/>
          <a:p>
            <a:r>
              <a:rPr lang="zh-CN" altLang="en-US" dirty="0" smtClean="0"/>
              <a:t>特征初匹配</a:t>
            </a:r>
            <a:endParaRPr lang="zh-CN" altLang="en-US" dirty="0"/>
          </a:p>
        </p:txBody>
      </p:sp>
      <p:pic>
        <p:nvPicPr>
          <p:cNvPr id="4" name="图片 3"/>
          <p:cNvPicPr>
            <a:picLocks noChangeAspect="1"/>
          </p:cNvPicPr>
          <p:nvPr/>
        </p:nvPicPr>
        <p:blipFill rotWithShape="1">
          <a:blip r:embed="rId2"/>
          <a:srcRect r="49290" b="55292"/>
          <a:stretch/>
        </p:blipFill>
        <p:spPr>
          <a:xfrm>
            <a:off x="989214" y="1714500"/>
            <a:ext cx="9423861" cy="4811636"/>
          </a:xfrm>
          <a:prstGeom prst="rect">
            <a:avLst/>
          </a:prstGeom>
        </p:spPr>
      </p:pic>
    </p:spTree>
    <p:extLst>
      <p:ext uri="{BB962C8B-B14F-4D97-AF65-F5344CB8AC3E}">
        <p14:creationId xmlns:p14="http://schemas.microsoft.com/office/powerpoint/2010/main" val="339833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匹配实例</a:t>
            </a:r>
            <a:r>
              <a:rPr lang="en-US" altLang="zh-CN" dirty="0" smtClean="0"/>
              <a:t>7-8</a:t>
            </a:r>
            <a:endParaRPr lang="zh-CN" altLang="en-US" dirty="0"/>
          </a:p>
        </p:txBody>
      </p:sp>
      <p:sp>
        <p:nvSpPr>
          <p:cNvPr id="3" name="内容占位符 2"/>
          <p:cNvSpPr>
            <a:spLocks noGrp="1"/>
          </p:cNvSpPr>
          <p:nvPr>
            <p:ph idx="1"/>
          </p:nvPr>
        </p:nvSpPr>
        <p:spPr/>
        <p:txBody>
          <a:bodyPr/>
          <a:lstStyle/>
          <a:p>
            <a:r>
              <a:rPr lang="en-US" altLang="zh-CN" dirty="0" smtClean="0"/>
              <a:t>RANSAC</a:t>
            </a:r>
            <a:r>
              <a:rPr lang="zh-CN" altLang="en-US" dirty="0" smtClean="0"/>
              <a:t>提纯后效果图</a:t>
            </a:r>
            <a:endParaRPr lang="zh-CN" altLang="en-US" dirty="0"/>
          </a:p>
        </p:txBody>
      </p:sp>
      <p:pic>
        <p:nvPicPr>
          <p:cNvPr id="4" name="图片 3"/>
          <p:cNvPicPr>
            <a:picLocks noChangeAspect="1"/>
          </p:cNvPicPr>
          <p:nvPr/>
        </p:nvPicPr>
        <p:blipFill rotWithShape="1">
          <a:blip r:embed="rId2"/>
          <a:srcRect r="50000" b="53860"/>
          <a:stretch/>
        </p:blipFill>
        <p:spPr>
          <a:xfrm>
            <a:off x="967046" y="1622932"/>
            <a:ext cx="9506989" cy="5080745"/>
          </a:xfrm>
          <a:prstGeom prst="rect">
            <a:avLst/>
          </a:prstGeom>
        </p:spPr>
      </p:pic>
    </p:spTree>
    <p:extLst>
      <p:ext uri="{BB962C8B-B14F-4D97-AF65-F5344CB8AC3E}">
        <p14:creationId xmlns:p14="http://schemas.microsoft.com/office/powerpoint/2010/main" val="8027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smtClean="0"/>
              <a:t>影响匹配效果的参数变量研究</a:t>
            </a:r>
            <a:endParaRPr lang="zh-CN" dirty="0"/>
          </a:p>
        </p:txBody>
      </p:sp>
      <p:graphicFrame>
        <p:nvGraphicFramePr>
          <p:cNvPr id="4" name="内容占位符 2" descr="水平项目符号列表显示相互毗邻排列的 3 个组，项目符号置于每组下方"/>
          <p:cNvGraphicFramePr>
            <a:graphicFrameLocks noGrp="1"/>
          </p:cNvGraphicFramePr>
          <p:nvPr>
            <p:ph idx="1"/>
            <p:extLst>
              <p:ext uri="{D42A27DB-BD31-4B8C-83A1-F6EECF244321}">
                <p14:modId xmlns:p14="http://schemas.microsoft.com/office/powerpoint/2010/main" val="1197274413"/>
              </p:ext>
            </p:extLst>
          </p:nvPr>
        </p:nvGraphicFramePr>
        <p:xfrm>
          <a:off x="1066800" y="1714500"/>
          <a:ext cx="10058400" cy="445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876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smtClean="0"/>
              <a:t>拓扑图大小对检测到的</a:t>
            </a:r>
            <a:r>
              <a:rPr lang="en-US" altLang="zh-CN" dirty="0" smtClean="0"/>
              <a:t>SURF</a:t>
            </a:r>
            <a:r>
              <a:rPr lang="zh-CN" altLang="en-US" dirty="0" smtClean="0"/>
              <a:t>特征的影响</a:t>
            </a:r>
            <a:endParaRPr lang="en-US" dirty="0"/>
          </a:p>
        </p:txBody>
      </p:sp>
      <p:graphicFrame>
        <p:nvGraphicFramePr>
          <p:cNvPr id="4" name="内容占位符 2"/>
          <p:cNvGraphicFramePr>
            <a:graphicFrameLocks noGrp="1"/>
          </p:cNvGraphicFramePr>
          <p:nvPr>
            <p:ph idx="1"/>
            <p:extLst>
              <p:ext uri="{D42A27DB-BD31-4B8C-83A1-F6EECF244321}">
                <p14:modId xmlns:p14="http://schemas.microsoft.com/office/powerpoint/2010/main" val="548858491"/>
              </p:ext>
            </p:extLst>
          </p:nvPr>
        </p:nvGraphicFramePr>
        <p:xfrm>
          <a:off x="1111134" y="3005744"/>
          <a:ext cx="10058400" cy="2242140"/>
        </p:xfrm>
        <a:graphic>
          <a:graphicData uri="http://schemas.openxmlformats.org/drawingml/2006/table">
            <a:tbl>
              <a:tblPr firstRow="1" bandRow="1">
                <a:tableStyleId>{69012ECD-51FC-41F1-AA8D-1B2483CD663E}</a:tableStyleId>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gridCol w="1676400"/>
                <a:gridCol w="1676400"/>
                <a:gridCol w="1676400"/>
                <a:gridCol w="1676400"/>
              </a:tblGrid>
              <a:tr h="560535">
                <a:tc>
                  <a:txBody>
                    <a:bodyPr/>
                    <a:lstStyle/>
                    <a:p>
                      <a:pPr indent="266700" algn="ctr">
                        <a:lnSpc>
                          <a:spcPct val="1500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图像大小</a:t>
                      </a:r>
                    </a:p>
                  </a:txBody>
                  <a:tcPr marL="68580" marR="68580" marT="0" marB="0"/>
                </a:tc>
                <a:tc>
                  <a:txBody>
                    <a:bodyPr/>
                    <a:lstStyle/>
                    <a:p>
                      <a:pPr indent="266700" algn="ctr">
                        <a:lnSpc>
                          <a:spcPct val="150000"/>
                        </a:lnSpc>
                        <a:spcAft>
                          <a:spcPts val="0"/>
                        </a:spcAft>
                      </a:pPr>
                      <a:r>
                        <a:rPr lang="zh-CN"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图</a:t>
                      </a:r>
                      <a:r>
                        <a:rPr lang="en-US"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5</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特征点数</a:t>
                      </a:r>
                    </a:p>
                  </a:txBody>
                  <a:tcPr marL="68580" marR="68580" marT="0" marB="0"/>
                </a:tc>
                <a:tc>
                  <a:txBody>
                    <a:bodyPr/>
                    <a:lstStyle/>
                    <a:p>
                      <a:pPr indent="266700" algn="ctr">
                        <a:lnSpc>
                          <a:spcPct val="150000"/>
                        </a:lnSpc>
                        <a:spcAft>
                          <a:spcPts val="0"/>
                        </a:spcAft>
                      </a:pPr>
                      <a:r>
                        <a:rPr lang="zh-CN"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图</a:t>
                      </a:r>
                      <a:r>
                        <a:rPr lang="en-US"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6</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特征点数</a:t>
                      </a:r>
                    </a:p>
                  </a:txBody>
                  <a:tcPr marL="68580" marR="68580" marT="0" marB="0"/>
                </a:tc>
                <a:tc>
                  <a:txBody>
                    <a:bodyPr/>
                    <a:lstStyle/>
                    <a:p>
                      <a:pPr indent="266700" algn="ctr">
                        <a:lnSpc>
                          <a:spcPct val="150000"/>
                        </a:lnSpc>
                        <a:spcAft>
                          <a:spcPts val="0"/>
                        </a:spcAft>
                      </a:pPr>
                      <a:r>
                        <a:rPr lang="zh-CN"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粗匹配</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对数</a:t>
                      </a:r>
                    </a:p>
                  </a:txBody>
                  <a:tcPr marL="68580" marR="68580" marT="0" marB="0"/>
                </a:tc>
                <a:tc>
                  <a:txBody>
                    <a:bodyPr/>
                    <a:lstStyle/>
                    <a:p>
                      <a:pPr indent="266700" algn="ctr">
                        <a:lnSpc>
                          <a:spcPct val="150000"/>
                        </a:lnSpc>
                        <a:spcAft>
                          <a:spcPts val="0"/>
                        </a:spcAft>
                      </a:pPr>
                      <a:r>
                        <a:rPr lang="zh-CN" sz="1800" kern="100" dirty="0" smtClean="0">
                          <a:effectLst/>
                          <a:latin typeface="Times New Roman" panose="02020603050405020304" pitchFamily="18" charset="0"/>
                          <a:ea typeface="宋体" panose="02010600030101010101" pitchFamily="2" charset="-122"/>
                          <a:cs typeface="Times New Roman" panose="02020603050405020304" pitchFamily="18" charset="0"/>
                        </a:rPr>
                        <a:t>提纯后对数</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内点占比</a:t>
                      </a:r>
                    </a:p>
                  </a:txBody>
                  <a:tcPr marL="68580" marR="68580" marT="0" marB="0"/>
                </a:tc>
                <a:extLst>
                  <a:ext uri="{0D108BD9-81ED-4DB2-BD59-A6C34878D82A}">
                    <a16:rowId xmlns:a16="http://schemas.microsoft.com/office/drawing/2014/main" xmlns="" val="10000"/>
                  </a:ext>
                </a:extLst>
              </a:tr>
              <a:tr h="560535">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[500,500]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938</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912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51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35</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68.6%</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60535">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[750,750]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1829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1765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61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39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63.9%</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60535">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[1000,1000]</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2886</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2794</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87</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a:effectLst/>
                          <a:latin typeface="宋体" panose="02010600030101010101" pitchFamily="2" charset="-122"/>
                          <a:ea typeface="宋体" panose="02010600030101010101" pitchFamily="2" charset="-122"/>
                          <a:cs typeface="Times New Roman" panose="02020603050405020304" pitchFamily="18" charset="0"/>
                        </a:rPr>
                        <a:t>45</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1800" kern="100" dirty="0">
                          <a:effectLst/>
                          <a:latin typeface="宋体" panose="02010600030101010101" pitchFamily="2" charset="-122"/>
                          <a:ea typeface="宋体" panose="02010600030101010101" pitchFamily="2" charset="-122"/>
                          <a:cs typeface="Times New Roman" panose="02020603050405020304" pitchFamily="18" charset="0"/>
                        </a:rPr>
                        <a:t>51.7%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bl>
          </a:graphicData>
        </a:graphic>
      </p:graphicFrame>
      <p:sp>
        <p:nvSpPr>
          <p:cNvPr id="5" name="文本框 4"/>
          <p:cNvSpPr txBox="1"/>
          <p:nvPr/>
        </p:nvSpPr>
        <p:spPr>
          <a:xfrm>
            <a:off x="1485206" y="1712422"/>
            <a:ext cx="8999913" cy="1107996"/>
          </a:xfrm>
          <a:prstGeom prst="rect">
            <a:avLst/>
          </a:prstGeom>
          <a:noFill/>
        </p:spPr>
        <p:txBody>
          <a:bodyPr wrap="square" rtlCol="0">
            <a:spAutoFit/>
          </a:bodyPr>
          <a:lstStyle/>
          <a:p>
            <a:pPr marL="285750" indent="-285750">
              <a:buFont typeface="Arial" panose="020B0604020202020204" pitchFamily="34" charset="0"/>
              <a:buChar char="•"/>
            </a:pPr>
            <a:r>
              <a:rPr lang="zh-CN" altLang="en-US" sz="2200" dirty="0">
                <a:latin typeface="Microsoft YaHei UI" panose="020B0503020204020204" pitchFamily="34" charset="-122"/>
                <a:ea typeface="Microsoft YaHei UI" panose="020B0503020204020204" pitchFamily="34" charset="-122"/>
              </a:rPr>
              <a:t>在</a:t>
            </a:r>
            <a:r>
              <a:rPr lang="en-US" altLang="zh-CN" sz="2200" dirty="0">
                <a:latin typeface="Microsoft YaHei UI" panose="020B0503020204020204" pitchFamily="34" charset="-122"/>
                <a:ea typeface="Microsoft YaHei UI" panose="020B0503020204020204" pitchFamily="34" charset="-122"/>
              </a:rPr>
              <a:t>SURF</a:t>
            </a:r>
            <a:r>
              <a:rPr lang="zh-CN" altLang="en-US" sz="2200" dirty="0">
                <a:latin typeface="Microsoft YaHei UI" panose="020B0503020204020204" pitchFamily="34" charset="-122"/>
                <a:ea typeface="Microsoft YaHei UI" panose="020B0503020204020204" pitchFamily="34" charset="-122"/>
              </a:rPr>
              <a:t>默认检测环境下</a:t>
            </a:r>
            <a:r>
              <a:rPr lang="zh-CN" altLang="en-US" sz="2200" dirty="0" smtClean="0">
                <a:latin typeface="Microsoft YaHei UI" panose="020B0503020204020204" pitchFamily="34" charset="-122"/>
                <a:ea typeface="Microsoft YaHei UI" panose="020B0503020204020204" pitchFamily="34" charset="-122"/>
              </a:rPr>
              <a:t>，</a:t>
            </a:r>
            <a:r>
              <a:rPr lang="zh-CN" altLang="en-US" sz="2200" dirty="0">
                <a:latin typeface="Microsoft YaHei UI" panose="020B0503020204020204" pitchFamily="34" charset="-122"/>
                <a:ea typeface="Microsoft YaHei UI" panose="020B0503020204020204" pitchFamily="34" charset="-122"/>
              </a:rPr>
              <a:t>分别对图像缩放成</a:t>
            </a:r>
            <a:r>
              <a:rPr lang="en-US" altLang="zh-CN" sz="2200" dirty="0">
                <a:latin typeface="Microsoft YaHei UI" panose="020B0503020204020204" pitchFamily="34" charset="-122"/>
                <a:ea typeface="Microsoft YaHei UI" panose="020B0503020204020204" pitchFamily="34" charset="-122"/>
              </a:rPr>
              <a:t>500×500</a:t>
            </a:r>
            <a:r>
              <a:rPr lang="zh-CN" altLang="en-US" sz="2200" dirty="0">
                <a:latin typeface="Microsoft YaHei UI" panose="020B0503020204020204" pitchFamily="34" charset="-122"/>
                <a:ea typeface="Microsoft YaHei UI" panose="020B0503020204020204" pitchFamily="34" charset="-122"/>
              </a:rPr>
              <a:t>，</a:t>
            </a:r>
            <a:r>
              <a:rPr lang="en-US" altLang="zh-CN" sz="2200" dirty="0">
                <a:latin typeface="Microsoft YaHei UI" panose="020B0503020204020204" pitchFamily="34" charset="-122"/>
                <a:ea typeface="Microsoft YaHei UI" panose="020B0503020204020204" pitchFamily="34" charset="-122"/>
              </a:rPr>
              <a:t>750×750</a:t>
            </a:r>
            <a:r>
              <a:rPr lang="zh-CN" altLang="en-US" sz="2200" dirty="0">
                <a:latin typeface="Microsoft YaHei UI" panose="020B0503020204020204" pitchFamily="34" charset="-122"/>
                <a:ea typeface="Microsoft YaHei UI" panose="020B0503020204020204" pitchFamily="34" charset="-122"/>
              </a:rPr>
              <a:t>，</a:t>
            </a:r>
            <a:r>
              <a:rPr lang="en-US" altLang="zh-CN" sz="2200" dirty="0">
                <a:latin typeface="Microsoft YaHei UI" panose="020B0503020204020204" pitchFamily="34" charset="-122"/>
                <a:ea typeface="Microsoft YaHei UI" panose="020B0503020204020204" pitchFamily="34" charset="-122"/>
              </a:rPr>
              <a:t>1000×1000</a:t>
            </a:r>
            <a:r>
              <a:rPr lang="zh-CN" altLang="en-US" sz="2200" dirty="0" smtClean="0">
                <a:latin typeface="Microsoft YaHei UI" panose="020B0503020204020204" pitchFamily="34" charset="-122"/>
                <a:ea typeface="Microsoft YaHei UI" panose="020B0503020204020204" pitchFamily="34" charset="-122"/>
              </a:rPr>
              <a:t>大小，对</a:t>
            </a:r>
            <a:r>
              <a:rPr lang="zh-CN" altLang="en-US" sz="2200" dirty="0">
                <a:latin typeface="Microsoft YaHei UI" panose="020B0503020204020204" pitchFamily="34" charset="-122"/>
                <a:ea typeface="Microsoft YaHei UI" panose="020B0503020204020204" pitchFamily="34" charset="-122"/>
              </a:rPr>
              <a:t>第</a:t>
            </a:r>
            <a:r>
              <a:rPr lang="en-US" altLang="zh-CN" sz="2200" dirty="0">
                <a:latin typeface="Microsoft YaHei UI" panose="020B0503020204020204" pitchFamily="34" charset="-122"/>
                <a:ea typeface="Microsoft YaHei UI" panose="020B0503020204020204" pitchFamily="34" charset="-122"/>
              </a:rPr>
              <a:t>3</a:t>
            </a:r>
            <a:r>
              <a:rPr lang="zh-CN" altLang="en-US" sz="2200" dirty="0">
                <a:latin typeface="Microsoft YaHei UI" panose="020B0503020204020204" pitchFamily="34" charset="-122"/>
                <a:ea typeface="Microsoft YaHei UI" panose="020B0503020204020204" pitchFamily="34" charset="-122"/>
              </a:rPr>
              <a:t>组已知匹配对（图</a:t>
            </a:r>
            <a:r>
              <a:rPr lang="en-US" altLang="zh-CN" sz="2200" dirty="0">
                <a:latin typeface="Microsoft YaHei UI" panose="020B0503020204020204" pitchFamily="34" charset="-122"/>
                <a:ea typeface="Microsoft YaHei UI" panose="020B0503020204020204" pitchFamily="34" charset="-122"/>
              </a:rPr>
              <a:t>5</a:t>
            </a:r>
            <a:r>
              <a:rPr lang="zh-CN" altLang="en-US" sz="2200" dirty="0">
                <a:latin typeface="Microsoft YaHei UI" panose="020B0503020204020204" pitchFamily="34" charset="-122"/>
                <a:ea typeface="Microsoft YaHei UI" panose="020B0503020204020204" pitchFamily="34" charset="-122"/>
              </a:rPr>
              <a:t>与图</a:t>
            </a:r>
            <a:r>
              <a:rPr lang="en-US" altLang="zh-CN" sz="2200" dirty="0">
                <a:latin typeface="Microsoft YaHei UI" panose="020B0503020204020204" pitchFamily="34" charset="-122"/>
                <a:ea typeface="Microsoft YaHei UI" panose="020B0503020204020204" pitchFamily="34" charset="-122"/>
              </a:rPr>
              <a:t>6</a:t>
            </a:r>
            <a:r>
              <a:rPr lang="zh-CN" altLang="en-US" sz="2200" dirty="0">
                <a:latin typeface="Microsoft YaHei UI" panose="020B0503020204020204" pitchFamily="34" charset="-122"/>
                <a:ea typeface="Microsoft YaHei UI" panose="020B0503020204020204" pitchFamily="34" charset="-122"/>
              </a:rPr>
              <a:t>）和第</a:t>
            </a:r>
            <a:r>
              <a:rPr lang="en-US" altLang="zh-CN" sz="2200" dirty="0">
                <a:latin typeface="Microsoft YaHei UI" panose="020B0503020204020204" pitchFamily="34" charset="-122"/>
                <a:ea typeface="Microsoft YaHei UI" panose="020B0503020204020204" pitchFamily="34" charset="-122"/>
              </a:rPr>
              <a:t>6</a:t>
            </a:r>
            <a:r>
              <a:rPr lang="zh-CN" altLang="en-US" sz="2200" dirty="0">
                <a:latin typeface="Microsoft YaHei UI" panose="020B0503020204020204" pitchFamily="34" charset="-122"/>
                <a:ea typeface="Microsoft YaHei UI" panose="020B0503020204020204" pitchFamily="34" charset="-122"/>
              </a:rPr>
              <a:t>组已知匹配对（图</a:t>
            </a:r>
            <a:r>
              <a:rPr lang="en-US" altLang="zh-CN" sz="2200" dirty="0">
                <a:latin typeface="Microsoft YaHei UI" panose="020B0503020204020204" pitchFamily="34" charset="-122"/>
                <a:ea typeface="Microsoft YaHei UI" panose="020B0503020204020204" pitchFamily="34" charset="-122"/>
              </a:rPr>
              <a:t>11</a:t>
            </a:r>
            <a:r>
              <a:rPr lang="zh-CN" altLang="en-US" sz="2200" dirty="0">
                <a:latin typeface="Microsoft YaHei UI" panose="020B0503020204020204" pitchFamily="34" charset="-122"/>
                <a:ea typeface="Microsoft YaHei UI" panose="020B0503020204020204" pitchFamily="34" charset="-122"/>
              </a:rPr>
              <a:t>和图</a:t>
            </a:r>
            <a:r>
              <a:rPr lang="en-US" altLang="zh-CN" sz="2200" dirty="0">
                <a:latin typeface="Microsoft YaHei UI" panose="020B0503020204020204" pitchFamily="34" charset="-122"/>
                <a:ea typeface="Microsoft YaHei UI" panose="020B0503020204020204" pitchFamily="34" charset="-122"/>
              </a:rPr>
              <a:t>12</a:t>
            </a:r>
            <a:r>
              <a:rPr lang="zh-CN" altLang="en-US" sz="2200" dirty="0">
                <a:latin typeface="Microsoft YaHei UI" panose="020B0503020204020204" pitchFamily="34" charset="-122"/>
                <a:ea typeface="Microsoft YaHei UI" panose="020B0503020204020204" pitchFamily="34" charset="-122"/>
              </a:rPr>
              <a:t>）进行实验</a:t>
            </a:r>
            <a:r>
              <a:rPr lang="zh-CN" altLang="en-US" sz="2200" dirty="0" smtClean="0">
                <a:latin typeface="Microsoft YaHei UI" panose="020B0503020204020204" pitchFamily="34" charset="-122"/>
                <a:ea typeface="Microsoft YaHei UI" panose="020B0503020204020204" pitchFamily="34" charset="-122"/>
              </a:rPr>
              <a:t>。</a:t>
            </a:r>
            <a:endParaRPr lang="zh-CN" altLang="en-US" sz="22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780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尺度对</a:t>
            </a:r>
            <a:r>
              <a:rPr lang="en-US" altLang="zh-CN" dirty="0" smtClean="0"/>
              <a:t>SURF</a:t>
            </a:r>
            <a:r>
              <a:rPr lang="zh-CN" altLang="en-US" dirty="0" smtClean="0"/>
              <a:t>特征点检测的影响</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7942073"/>
              </p:ext>
            </p:extLst>
          </p:nvPr>
        </p:nvGraphicFramePr>
        <p:xfrm>
          <a:off x="1066800" y="3338253"/>
          <a:ext cx="10058400" cy="2396112"/>
        </p:xfrm>
        <a:graphic>
          <a:graphicData uri="http://schemas.openxmlformats.org/drawingml/2006/table">
            <a:tbl>
              <a:tblPr firstRow="1" bandRow="1">
                <a:tableStyleId>{69012ECD-51FC-41F1-AA8D-1B2483CD663E}</a:tableStyleId>
              </a:tblPr>
              <a:tblGrid>
                <a:gridCol w="2011680"/>
                <a:gridCol w="2011680"/>
                <a:gridCol w="2011680"/>
                <a:gridCol w="2011680"/>
                <a:gridCol w="2011680"/>
              </a:tblGrid>
              <a:tr h="370840">
                <a:tc>
                  <a:txBody>
                    <a:bodyPr/>
                    <a:lstStyle/>
                    <a:p>
                      <a:pPr indent="266700" algn="ctr">
                        <a:lnSpc>
                          <a:spcPct val="150000"/>
                        </a:lnSpc>
                        <a:spcAft>
                          <a:spcPts val="0"/>
                        </a:spcAft>
                      </a:pPr>
                      <a:r>
                        <a:rPr lang="zh-CN" sz="2000" kern="100" dirty="0">
                          <a:effectLst/>
                          <a:latin typeface="Times New Roman" panose="02020603050405020304" pitchFamily="18" charset="0"/>
                          <a:ea typeface="宋体" panose="02010600030101010101" pitchFamily="2" charset="-122"/>
                          <a:cs typeface="Times New Roman" panose="02020603050405020304" pitchFamily="18" charset="0"/>
                        </a:rPr>
                        <a:t>尺度</a:t>
                      </a:r>
                    </a:p>
                  </a:txBody>
                  <a:tcPr marL="68580" marR="68580" marT="0" marB="0"/>
                </a:tc>
                <a:tc>
                  <a:txBody>
                    <a:bodyPr/>
                    <a:lstStyle/>
                    <a:p>
                      <a:pPr indent="266700" algn="ctr">
                        <a:lnSpc>
                          <a:spcPct val="150000"/>
                        </a:lnSpc>
                        <a:spcAft>
                          <a:spcPts val="0"/>
                        </a:spcAft>
                      </a:pPr>
                      <a:r>
                        <a:rPr 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图</a:t>
                      </a:r>
                      <a:r>
                        <a:rPr lang="en-US"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17</a:t>
                      </a:r>
                      <a:r>
                        <a:rPr lang="zh-CN" sz="2000" kern="100" dirty="0">
                          <a:effectLst/>
                          <a:latin typeface="Times New Roman" panose="02020603050405020304" pitchFamily="18" charset="0"/>
                          <a:ea typeface="宋体" panose="02010600030101010101" pitchFamily="2" charset="-122"/>
                          <a:cs typeface="Times New Roman" panose="02020603050405020304" pitchFamily="18" charset="0"/>
                        </a:rPr>
                        <a:t>特征点数</a:t>
                      </a:r>
                    </a:p>
                  </a:txBody>
                  <a:tcPr marL="68580" marR="68580" marT="0" marB="0"/>
                </a:tc>
                <a:tc>
                  <a:txBody>
                    <a:bodyPr/>
                    <a:lstStyle/>
                    <a:p>
                      <a:pPr indent="266700" algn="ctr">
                        <a:lnSpc>
                          <a:spcPct val="150000"/>
                        </a:lnSpc>
                        <a:spcAft>
                          <a:spcPts val="0"/>
                        </a:spcAft>
                      </a:pPr>
                      <a:r>
                        <a:rPr 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图</a:t>
                      </a:r>
                      <a:r>
                        <a:rPr lang="en-US"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18</a:t>
                      </a:r>
                      <a:r>
                        <a:rPr lang="zh-CN" sz="2000" kern="100" dirty="0">
                          <a:effectLst/>
                          <a:latin typeface="Times New Roman" panose="02020603050405020304" pitchFamily="18" charset="0"/>
                          <a:ea typeface="宋体" panose="02010600030101010101" pitchFamily="2" charset="-122"/>
                          <a:cs typeface="Times New Roman" panose="02020603050405020304" pitchFamily="18" charset="0"/>
                        </a:rPr>
                        <a:t>特征点数</a:t>
                      </a:r>
                    </a:p>
                  </a:txBody>
                  <a:tcPr marL="68580" marR="68580" marT="0" marB="0"/>
                </a:tc>
                <a:tc>
                  <a:txBody>
                    <a:bodyPr/>
                    <a:lstStyle/>
                    <a:p>
                      <a:pPr indent="266700" algn="ctr">
                        <a:lnSpc>
                          <a:spcPct val="150000"/>
                        </a:lnSpc>
                        <a:spcAft>
                          <a:spcPts val="0"/>
                        </a:spcAft>
                      </a:pPr>
                      <a:r>
                        <a:rPr lang="zh-CN" sz="2000" kern="100">
                          <a:effectLst/>
                          <a:latin typeface="Times New Roman" panose="02020603050405020304" pitchFamily="18" charset="0"/>
                          <a:ea typeface="宋体" panose="02010600030101010101" pitchFamily="2" charset="-122"/>
                          <a:cs typeface="Times New Roman" panose="02020603050405020304" pitchFamily="18" charset="0"/>
                        </a:rPr>
                        <a:t>粗略匹配对数</a:t>
                      </a:r>
                    </a:p>
                  </a:txBody>
                  <a:tcPr marL="68580" marR="68580" marT="0" marB="0"/>
                </a:tc>
                <a:tc>
                  <a:txBody>
                    <a:bodyPr/>
                    <a:lstStyle/>
                    <a:p>
                      <a:pPr indent="266700" algn="ctr">
                        <a:lnSpc>
                          <a:spcPct val="150000"/>
                        </a:lnSpc>
                        <a:spcAft>
                          <a:spcPts val="0"/>
                        </a:spcAft>
                      </a:pPr>
                      <a:r>
                        <a:rPr lang="zh-CN" sz="2000" kern="100" dirty="0" smtClean="0">
                          <a:effectLst/>
                          <a:latin typeface="Times New Roman" panose="02020603050405020304" pitchFamily="18" charset="0"/>
                          <a:ea typeface="宋体" panose="02010600030101010101" pitchFamily="2" charset="-122"/>
                          <a:cs typeface="Times New Roman" panose="02020603050405020304" pitchFamily="18" charset="0"/>
                        </a:rPr>
                        <a:t>提纯匹配</a:t>
                      </a:r>
                      <a:r>
                        <a:rPr lang="zh-CN" sz="2000" kern="100" dirty="0">
                          <a:effectLst/>
                          <a:latin typeface="Times New Roman" panose="02020603050405020304" pitchFamily="18" charset="0"/>
                          <a:ea typeface="宋体" panose="02010600030101010101" pitchFamily="2" charset="-122"/>
                          <a:cs typeface="Times New Roman" panose="02020603050405020304" pitchFamily="18" charset="0"/>
                        </a:rPr>
                        <a:t>对数</a:t>
                      </a:r>
                    </a:p>
                  </a:txBody>
                  <a:tcPr marL="68580" marR="68580" marT="0" marB="0"/>
                </a:tc>
              </a:tr>
              <a:tr h="370840">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4478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4091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122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59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70840">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6</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5988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5449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149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80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70840">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8</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6853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6279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dirty="0">
                          <a:effectLst/>
                          <a:latin typeface="宋体" panose="02010600030101010101" pitchFamily="2" charset="-122"/>
                          <a:ea typeface="宋体" panose="02010600030101010101" pitchFamily="2" charset="-122"/>
                          <a:cs typeface="Times New Roman" panose="02020603050405020304" pitchFamily="18" charset="0"/>
                        </a:rPr>
                        <a:t>163</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83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70840">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10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7416</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6764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177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99</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r h="370840">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12</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7753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a:effectLst/>
                          <a:latin typeface="宋体" panose="02010600030101010101" pitchFamily="2" charset="-122"/>
                          <a:ea typeface="宋体" panose="02010600030101010101" pitchFamily="2" charset="-122"/>
                          <a:cs typeface="Times New Roman" panose="02020603050405020304" pitchFamily="18" charset="0"/>
                        </a:rPr>
                        <a:t>7025</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dirty="0">
                          <a:effectLst/>
                          <a:latin typeface="宋体" panose="02010600030101010101" pitchFamily="2" charset="-122"/>
                          <a:ea typeface="宋体" panose="02010600030101010101" pitchFamily="2" charset="-122"/>
                          <a:cs typeface="Times New Roman" panose="02020603050405020304" pitchFamily="18" charset="0"/>
                        </a:rPr>
                        <a:t>192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indent="266700" algn="ctr">
                        <a:lnSpc>
                          <a:spcPct val="150000"/>
                        </a:lnSpc>
                        <a:spcAft>
                          <a:spcPts val="0"/>
                        </a:spcAft>
                      </a:pPr>
                      <a:r>
                        <a:rPr lang="en-US" sz="2000" kern="100" dirty="0">
                          <a:effectLst/>
                          <a:latin typeface="宋体" panose="02010600030101010101" pitchFamily="2" charset="-122"/>
                          <a:ea typeface="宋体" panose="02010600030101010101" pitchFamily="2" charset="-122"/>
                          <a:cs typeface="Times New Roman" panose="02020603050405020304" pitchFamily="18" charset="0"/>
                        </a:rPr>
                        <a:t>109</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5" name="文本框 4"/>
          <p:cNvSpPr txBox="1"/>
          <p:nvPr/>
        </p:nvSpPr>
        <p:spPr>
          <a:xfrm>
            <a:off x="1224742" y="1607127"/>
            <a:ext cx="9520843" cy="769441"/>
          </a:xfrm>
          <a:prstGeom prst="rect">
            <a:avLst/>
          </a:prstGeom>
          <a:noFill/>
        </p:spPr>
        <p:txBody>
          <a:bodyPr wrap="square" rtlCol="0">
            <a:spAutoFit/>
          </a:bodyPr>
          <a:lstStyle/>
          <a:p>
            <a:pPr marL="342900" indent="-342900">
              <a:buFont typeface="Arial" panose="020B0604020202020204" pitchFamily="34" charset="0"/>
              <a:buChar char="•"/>
            </a:pPr>
            <a:r>
              <a:rPr lang="zh-CN" altLang="en-US" sz="2200" dirty="0">
                <a:latin typeface="Microsoft YaHei UI" panose="020B0503020204020204" pitchFamily="34" charset="-122"/>
                <a:ea typeface="Microsoft YaHei UI" panose="020B0503020204020204" pitchFamily="34" charset="-122"/>
              </a:rPr>
              <a:t>对第</a:t>
            </a:r>
            <a:r>
              <a:rPr lang="en-US" altLang="zh-CN" sz="2200" dirty="0">
                <a:latin typeface="Microsoft YaHei UI" panose="020B0503020204020204" pitchFamily="34" charset="-122"/>
                <a:ea typeface="Microsoft YaHei UI" panose="020B0503020204020204" pitchFamily="34" charset="-122"/>
              </a:rPr>
              <a:t>9</a:t>
            </a:r>
            <a:r>
              <a:rPr lang="zh-CN" altLang="en-US" sz="2200" dirty="0">
                <a:latin typeface="Microsoft YaHei UI" panose="020B0503020204020204" pitchFamily="34" charset="-122"/>
                <a:ea typeface="Microsoft YaHei UI" panose="020B0503020204020204" pitchFamily="34" charset="-122"/>
              </a:rPr>
              <a:t>组已知匹配对（图</a:t>
            </a:r>
            <a:r>
              <a:rPr lang="en-US" altLang="zh-CN" sz="2200" dirty="0">
                <a:latin typeface="Microsoft YaHei UI" panose="020B0503020204020204" pitchFamily="34" charset="-122"/>
                <a:ea typeface="Microsoft YaHei UI" panose="020B0503020204020204" pitchFamily="34" charset="-122"/>
              </a:rPr>
              <a:t>17</a:t>
            </a:r>
            <a:r>
              <a:rPr lang="zh-CN" altLang="en-US" sz="2200" dirty="0">
                <a:latin typeface="Microsoft YaHei UI" panose="020B0503020204020204" pitchFamily="34" charset="-122"/>
                <a:ea typeface="Microsoft YaHei UI" panose="020B0503020204020204" pitchFamily="34" charset="-122"/>
              </a:rPr>
              <a:t>与图</a:t>
            </a:r>
            <a:r>
              <a:rPr lang="en-US" altLang="zh-CN" sz="2200" dirty="0">
                <a:latin typeface="Microsoft YaHei UI" panose="020B0503020204020204" pitchFamily="34" charset="-122"/>
                <a:ea typeface="Microsoft YaHei UI" panose="020B0503020204020204" pitchFamily="34" charset="-122"/>
              </a:rPr>
              <a:t>18</a:t>
            </a:r>
            <a:r>
              <a:rPr lang="zh-CN" altLang="en-US" sz="2200" dirty="0">
                <a:latin typeface="Microsoft YaHei UI" panose="020B0503020204020204" pitchFamily="34" charset="-122"/>
                <a:ea typeface="Microsoft YaHei UI" panose="020B0503020204020204" pitchFamily="34" charset="-122"/>
              </a:rPr>
              <a:t>）进行</a:t>
            </a:r>
            <a:r>
              <a:rPr lang="zh-CN" altLang="en-US" sz="2200" dirty="0" smtClean="0">
                <a:latin typeface="Microsoft YaHei UI" panose="020B0503020204020204" pitchFamily="34" charset="-122"/>
                <a:ea typeface="Microsoft YaHei UI" panose="020B0503020204020204" pitchFamily="34" charset="-122"/>
              </a:rPr>
              <a:t>实验</a:t>
            </a:r>
            <a:r>
              <a:rPr lang="zh-CN" altLang="en-US" sz="2200" dirty="0">
                <a:latin typeface="Microsoft YaHei UI" panose="020B0503020204020204" pitchFamily="34" charset="-122"/>
                <a:ea typeface="Microsoft YaHei UI" panose="020B0503020204020204" pitchFamily="34" charset="-122"/>
              </a:rPr>
              <a:t>，</a:t>
            </a:r>
            <a:r>
              <a:rPr lang="zh-CN" altLang="en-US" sz="2200" dirty="0" smtClean="0">
                <a:latin typeface="Microsoft YaHei UI" panose="020B0503020204020204" pitchFamily="34" charset="-122"/>
                <a:ea typeface="Microsoft YaHei UI" panose="020B0503020204020204" pitchFamily="34" charset="-122"/>
              </a:rPr>
              <a:t>改变尺度的大小，查看匹配对数</a:t>
            </a:r>
            <a:endParaRPr lang="zh-CN" altLang="en-US" sz="22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9202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Hessian</a:t>
            </a:r>
            <a:r>
              <a:rPr lang="zh-CN" altLang="en-US" dirty="0" smtClean="0"/>
              <a:t>矩阵阈值</a:t>
            </a:r>
            <a:endParaRPr lang="zh-CN" altLang="en-US" dirty="0"/>
          </a:p>
        </p:txBody>
      </p:sp>
      <p:sp>
        <p:nvSpPr>
          <p:cNvPr id="3" name="内容占位符 2"/>
          <p:cNvSpPr>
            <a:spLocks noGrp="1"/>
          </p:cNvSpPr>
          <p:nvPr>
            <p:ph idx="1"/>
          </p:nvPr>
        </p:nvSpPr>
        <p:spPr/>
        <p:txBody>
          <a:bodyPr/>
          <a:lstStyle/>
          <a:p>
            <a:r>
              <a:rPr lang="zh-CN" altLang="en-US" dirty="0" smtClean="0"/>
              <a:t>在前面实验</a:t>
            </a:r>
            <a:r>
              <a:rPr lang="zh-CN" altLang="en-US" dirty="0"/>
              <a:t>中，光看匹配点的对数都发现图像的缩放与尺度的增大都可以增加匹配的效果，但是如果观察效果图后就会发现有很多图像的匹配对在图像的空值区域，或者可以说是无效的点，这是因为那些很弱的</a:t>
            </a:r>
            <a:r>
              <a:rPr lang="en-US" altLang="zh-CN" dirty="0"/>
              <a:t>SURF</a:t>
            </a:r>
            <a:r>
              <a:rPr lang="zh-CN" altLang="en-US" dirty="0"/>
              <a:t>点，或者是图像的边缘点被误匹配上了。因此需要一个阈值将这些无效的点去除</a:t>
            </a:r>
            <a:r>
              <a:rPr lang="zh-CN" altLang="en-US" dirty="0" smtClean="0"/>
              <a:t>。</a:t>
            </a:r>
            <a:endParaRPr lang="en-US" altLang="zh-CN" dirty="0" smtClean="0"/>
          </a:p>
          <a:p>
            <a:r>
              <a:rPr lang="zh-CN" altLang="en-US" dirty="0" smtClean="0"/>
              <a:t>在</a:t>
            </a:r>
            <a:r>
              <a:rPr lang="zh-CN" altLang="en-US" dirty="0"/>
              <a:t>尺度为</a:t>
            </a:r>
            <a:r>
              <a:rPr lang="en-US" altLang="zh-CN" dirty="0"/>
              <a:t>8</a:t>
            </a:r>
            <a:r>
              <a:rPr lang="zh-CN" altLang="en-US" dirty="0"/>
              <a:t>，组数为</a:t>
            </a:r>
            <a:r>
              <a:rPr lang="en-US" altLang="zh-CN" dirty="0"/>
              <a:t>4</a:t>
            </a:r>
            <a:r>
              <a:rPr lang="zh-CN" altLang="en-US" dirty="0"/>
              <a:t>的条件下，改变</a:t>
            </a:r>
            <a:r>
              <a:rPr lang="en-US" altLang="zh-CN" dirty="0"/>
              <a:t>Hessian</a:t>
            </a:r>
            <a:r>
              <a:rPr lang="zh-CN" altLang="en-US" dirty="0"/>
              <a:t>矩阵的阈值，对第</a:t>
            </a:r>
            <a:r>
              <a:rPr lang="en-US" altLang="zh-CN" dirty="0"/>
              <a:t>5</a:t>
            </a:r>
            <a:r>
              <a:rPr lang="zh-CN" altLang="en-US" dirty="0"/>
              <a:t>组数据（图</a:t>
            </a:r>
            <a:r>
              <a:rPr lang="en-US" altLang="zh-CN" dirty="0"/>
              <a:t>9</a:t>
            </a:r>
            <a:r>
              <a:rPr lang="zh-CN" altLang="en-US" dirty="0"/>
              <a:t>与图</a:t>
            </a:r>
            <a:r>
              <a:rPr lang="en-US" altLang="zh-CN" dirty="0"/>
              <a:t>10</a:t>
            </a:r>
            <a:r>
              <a:rPr lang="zh-CN" altLang="en-US" dirty="0"/>
              <a:t>）观察对所得匹配效果的影响。</a:t>
            </a:r>
          </a:p>
        </p:txBody>
      </p:sp>
    </p:spTree>
    <p:extLst>
      <p:ext uri="{BB962C8B-B14F-4D97-AF65-F5344CB8AC3E}">
        <p14:creationId xmlns:p14="http://schemas.microsoft.com/office/powerpoint/2010/main" val="310275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Hessian</a:t>
            </a:r>
            <a:r>
              <a:rPr lang="zh-CN" altLang="en-US" dirty="0" smtClean="0"/>
              <a:t>矩阵阈值</a:t>
            </a:r>
            <a:r>
              <a:rPr lang="en-US" altLang="zh-CN" dirty="0" smtClean="0"/>
              <a:t>1000</a:t>
            </a:r>
            <a:br>
              <a:rPr lang="en-US" altLang="zh-CN" dirty="0" smtClean="0"/>
            </a:br>
            <a:r>
              <a:rPr lang="en-US" altLang="zh-CN" dirty="0" smtClean="0"/>
              <a:t>64</a:t>
            </a:r>
            <a:r>
              <a:rPr lang="zh-CN" altLang="en-US" dirty="0"/>
              <a:t>对</a:t>
            </a:r>
            <a:r>
              <a:rPr lang="zh-CN" altLang="en-US" dirty="0" smtClean="0"/>
              <a:t>匹配</a:t>
            </a:r>
            <a:r>
              <a:rPr lang="zh-CN" altLang="en-US" dirty="0"/>
              <a:t>点</a:t>
            </a:r>
          </a:p>
        </p:txBody>
      </p:sp>
      <p:pic>
        <p:nvPicPr>
          <p:cNvPr id="4" name="内容占位符 3"/>
          <p:cNvPicPr>
            <a:picLocks noGrp="1" noChangeAspect="1"/>
          </p:cNvPicPr>
          <p:nvPr>
            <p:ph idx="1"/>
          </p:nvPr>
        </p:nvPicPr>
        <p:blipFill>
          <a:blip r:embed="rId2"/>
          <a:stretch>
            <a:fillRect/>
          </a:stretch>
        </p:blipFill>
        <p:spPr>
          <a:xfrm>
            <a:off x="937179" y="1328878"/>
            <a:ext cx="10080000" cy="5423942"/>
          </a:xfrm>
          <a:prstGeom prst="rect">
            <a:avLst/>
          </a:prstGeom>
        </p:spPr>
      </p:pic>
    </p:spTree>
    <p:extLst>
      <p:ext uri="{BB962C8B-B14F-4D97-AF65-F5344CB8AC3E}">
        <p14:creationId xmlns:p14="http://schemas.microsoft.com/office/powerpoint/2010/main" val="104638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Hessian</a:t>
            </a:r>
            <a:r>
              <a:rPr lang="zh-CN" altLang="en-US" dirty="0" smtClean="0"/>
              <a:t>矩阵阈值</a:t>
            </a:r>
            <a:r>
              <a:rPr lang="en-US" altLang="zh-CN" dirty="0" smtClean="0"/>
              <a:t>3000</a:t>
            </a:r>
            <a:br>
              <a:rPr lang="en-US" altLang="zh-CN" dirty="0" smtClean="0"/>
            </a:br>
            <a:r>
              <a:rPr lang="en-US" altLang="zh-CN" dirty="0" smtClean="0"/>
              <a:t>50</a:t>
            </a:r>
            <a:r>
              <a:rPr lang="zh-CN" altLang="en-US" dirty="0" smtClean="0"/>
              <a:t>对匹配点</a:t>
            </a:r>
            <a:endParaRPr lang="zh-CN" altLang="en-US" dirty="0"/>
          </a:p>
        </p:txBody>
      </p:sp>
      <p:pic>
        <p:nvPicPr>
          <p:cNvPr id="4" name="内容占位符 3"/>
          <p:cNvPicPr>
            <a:picLocks noGrp="1" noChangeAspect="1"/>
          </p:cNvPicPr>
          <p:nvPr>
            <p:ph idx="1"/>
          </p:nvPr>
        </p:nvPicPr>
        <p:blipFill>
          <a:blip r:embed="rId2"/>
          <a:stretch>
            <a:fillRect/>
          </a:stretch>
        </p:blipFill>
        <p:spPr>
          <a:xfrm>
            <a:off x="970429" y="1272906"/>
            <a:ext cx="10080000" cy="5448319"/>
          </a:xfrm>
          <a:prstGeom prst="rect">
            <a:avLst/>
          </a:prstGeom>
        </p:spPr>
      </p:pic>
    </p:spTree>
    <p:extLst>
      <p:ext uri="{BB962C8B-B14F-4D97-AF65-F5344CB8AC3E}">
        <p14:creationId xmlns:p14="http://schemas.microsoft.com/office/powerpoint/2010/main" val="179238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smtClean="0"/>
              <a:t>论文研究的目的及意义</a:t>
            </a:r>
            <a:endParaRPr lang="zh-CN" dirty="0"/>
          </a:p>
        </p:txBody>
      </p:sp>
      <p:sp>
        <p:nvSpPr>
          <p:cNvPr id="3" name="内容占位符 2"/>
          <p:cNvSpPr>
            <a:spLocks noGrp="1"/>
          </p:cNvSpPr>
          <p:nvPr>
            <p:ph idx="1"/>
          </p:nvPr>
        </p:nvSpPr>
        <p:spPr/>
        <p:txBody>
          <a:bodyPr rtlCol="0">
            <a:normAutofit/>
          </a:bodyPr>
          <a:lstStyle/>
          <a:p>
            <a:pPr marL="0" indent="457200">
              <a:buNone/>
            </a:pPr>
            <a:r>
              <a:rPr lang="zh-CN" altLang="zh-CN" sz="2400" dirty="0"/>
              <a:t>在涉枪案件侦破的过程中，枪弹痕迹是很重要的物证之一，是侦破此类案件的关键所在。当子弹被激发时，枪支的部分特征就会以微小的划痕，凹陷，撞击等形式传递到子弹上。因此同一枪支激发的子弹往往具有相似的特征，但是这种特征随机性强且识别难度高。传统的检验方法主要是依靠人工，这种方法花费的时间长而且主观性强。在过去的许多年里，已经结合数码相机，数字计算机，光学显微镜，图像分析处理等技术发展出了一系列枪弹痕迹的识别系统，但还有很多地方需要改进。</a:t>
            </a:r>
          </a:p>
        </p:txBody>
      </p:sp>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Hessian</a:t>
            </a:r>
            <a:r>
              <a:rPr lang="zh-CN" altLang="en-US" dirty="0" smtClean="0"/>
              <a:t>矩阵阈值</a:t>
            </a:r>
            <a:r>
              <a:rPr lang="en-US" altLang="zh-CN" dirty="0" smtClean="0"/>
              <a:t>6500</a:t>
            </a:r>
            <a:br>
              <a:rPr lang="en-US" altLang="zh-CN" dirty="0" smtClean="0"/>
            </a:br>
            <a:r>
              <a:rPr lang="en-US" altLang="zh-CN" dirty="0" smtClean="0"/>
              <a:t>41</a:t>
            </a:r>
            <a:r>
              <a:rPr lang="zh-CN" altLang="en-US" dirty="0" smtClean="0"/>
              <a:t>对匹配点</a:t>
            </a:r>
            <a:endParaRPr lang="zh-CN" altLang="en-US" dirty="0"/>
          </a:p>
        </p:txBody>
      </p:sp>
      <p:pic>
        <p:nvPicPr>
          <p:cNvPr id="4" name="内容占位符 3"/>
          <p:cNvPicPr>
            <a:picLocks noGrp="1" noChangeAspect="1"/>
          </p:cNvPicPr>
          <p:nvPr>
            <p:ph idx="1"/>
          </p:nvPr>
        </p:nvPicPr>
        <p:blipFill>
          <a:blip r:embed="rId2"/>
          <a:stretch>
            <a:fillRect/>
          </a:stretch>
        </p:blipFill>
        <p:spPr>
          <a:xfrm>
            <a:off x="1066800" y="1320289"/>
            <a:ext cx="10080000" cy="5436131"/>
          </a:xfrm>
          <a:prstGeom prst="rect">
            <a:avLst/>
          </a:prstGeom>
        </p:spPr>
      </p:pic>
    </p:spTree>
    <p:extLst>
      <p:ext uri="{BB962C8B-B14F-4D97-AF65-F5344CB8AC3E}">
        <p14:creationId xmlns:p14="http://schemas.microsoft.com/office/powerpoint/2010/main" val="6613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Hessian</a:t>
            </a:r>
            <a:r>
              <a:rPr lang="zh-CN" altLang="en-US" dirty="0" smtClean="0"/>
              <a:t>矩阵阈值</a:t>
            </a:r>
            <a:r>
              <a:rPr lang="en-US" altLang="zh-CN" dirty="0" smtClean="0"/>
              <a:t>8000</a:t>
            </a:r>
            <a:br>
              <a:rPr lang="en-US" altLang="zh-CN" dirty="0" smtClean="0"/>
            </a:br>
            <a:r>
              <a:rPr lang="en-US" altLang="zh-CN" dirty="0" smtClean="0"/>
              <a:t>31</a:t>
            </a:r>
            <a:r>
              <a:rPr lang="zh-CN" altLang="en-US" dirty="0" smtClean="0"/>
              <a:t>对匹配点</a:t>
            </a:r>
            <a:endParaRPr lang="zh-CN" altLang="en-US" dirty="0"/>
          </a:p>
        </p:txBody>
      </p:sp>
      <p:pic>
        <p:nvPicPr>
          <p:cNvPr id="4" name="内容占位符 3"/>
          <p:cNvPicPr>
            <a:picLocks noGrp="1" noChangeAspect="1"/>
          </p:cNvPicPr>
          <p:nvPr>
            <p:ph idx="1"/>
          </p:nvPr>
        </p:nvPicPr>
        <p:blipFill>
          <a:blip r:embed="rId2"/>
          <a:stretch>
            <a:fillRect/>
          </a:stretch>
        </p:blipFill>
        <p:spPr>
          <a:xfrm>
            <a:off x="1136684" y="1301725"/>
            <a:ext cx="10080000" cy="5399565"/>
          </a:xfrm>
          <a:prstGeom prst="rect">
            <a:avLst/>
          </a:prstGeom>
        </p:spPr>
      </p:pic>
    </p:spTree>
    <p:extLst>
      <p:ext uri="{BB962C8B-B14F-4D97-AF65-F5344CB8AC3E}">
        <p14:creationId xmlns:p14="http://schemas.microsoft.com/office/powerpoint/2010/main" val="142226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局部特征不变性</a:t>
            </a:r>
            <a:endParaRPr lang="zh-CN" altLang="en-US" dirty="0"/>
          </a:p>
        </p:txBody>
      </p:sp>
      <p:sp>
        <p:nvSpPr>
          <p:cNvPr id="3" name="内容占位符 2"/>
          <p:cNvSpPr>
            <a:spLocks noGrp="1"/>
          </p:cNvSpPr>
          <p:nvPr>
            <p:ph idx="1"/>
          </p:nvPr>
        </p:nvSpPr>
        <p:spPr/>
        <p:txBody>
          <a:bodyPr/>
          <a:lstStyle/>
          <a:p>
            <a:r>
              <a:rPr lang="zh-CN" altLang="en-US" dirty="0"/>
              <a:t>局部特征具有特征不变性，所以如果对某一图像做一线性变换，其局部特征是不变的，两幅图像相似的特征还是能被匹配上。</a:t>
            </a:r>
          </a:p>
          <a:p>
            <a:r>
              <a:rPr lang="zh-CN" altLang="en-US" dirty="0"/>
              <a:t>为了验证这一不变性，对第</a:t>
            </a:r>
            <a:r>
              <a:rPr lang="en-US" altLang="zh-CN" dirty="0"/>
              <a:t>7</a:t>
            </a:r>
            <a:r>
              <a:rPr lang="zh-CN" altLang="en-US" dirty="0"/>
              <a:t>组已知匹配对（图</a:t>
            </a:r>
            <a:r>
              <a:rPr lang="en-US" altLang="zh-CN" dirty="0"/>
              <a:t>13</a:t>
            </a:r>
            <a:r>
              <a:rPr lang="zh-CN" altLang="en-US" dirty="0"/>
              <a:t>和图</a:t>
            </a:r>
            <a:r>
              <a:rPr lang="en-US" altLang="zh-CN" dirty="0"/>
              <a:t>14</a:t>
            </a:r>
            <a:r>
              <a:rPr lang="zh-CN" altLang="en-US" dirty="0"/>
              <a:t>）的其中一张图像旋转一个角度，再进行匹配，观察匹配效果图。</a:t>
            </a:r>
          </a:p>
          <a:p>
            <a:endParaRPr lang="zh-CN" altLang="en-US" dirty="0"/>
          </a:p>
        </p:txBody>
      </p:sp>
    </p:spTree>
    <p:extLst>
      <p:ext uri="{BB962C8B-B14F-4D97-AF65-F5344CB8AC3E}">
        <p14:creationId xmlns:p14="http://schemas.microsoft.com/office/powerpoint/2010/main" val="297562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原始匹配图</a:t>
            </a:r>
            <a:endParaRPr lang="zh-CN" altLang="en-US" dirty="0"/>
          </a:p>
        </p:txBody>
      </p:sp>
      <p:pic>
        <p:nvPicPr>
          <p:cNvPr id="4" name="内容占位符 3"/>
          <p:cNvPicPr>
            <a:picLocks noGrp="1" noChangeAspect="1"/>
          </p:cNvPicPr>
          <p:nvPr>
            <p:ph idx="1"/>
          </p:nvPr>
        </p:nvPicPr>
        <p:blipFill>
          <a:blip r:embed="rId2"/>
          <a:stretch>
            <a:fillRect/>
          </a:stretch>
        </p:blipFill>
        <p:spPr>
          <a:xfrm>
            <a:off x="1066800" y="1431406"/>
            <a:ext cx="10080000" cy="5302056"/>
          </a:xfrm>
          <a:prstGeom prst="rect">
            <a:avLst/>
          </a:prstGeom>
        </p:spPr>
      </p:pic>
    </p:spTree>
    <p:extLst>
      <p:ext uri="{BB962C8B-B14F-4D97-AF65-F5344CB8AC3E}">
        <p14:creationId xmlns:p14="http://schemas.microsoft.com/office/powerpoint/2010/main" val="161141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旋转</a:t>
            </a:r>
            <a:r>
              <a:rPr lang="en-US" altLang="zh-CN" dirty="0" smtClean="0"/>
              <a:t>30°</a:t>
            </a:r>
            <a:r>
              <a:rPr lang="zh-CN" altLang="en-US" dirty="0" smtClean="0"/>
              <a:t>后的匹配图</a:t>
            </a:r>
            <a:endParaRPr lang="zh-CN" altLang="en-US" dirty="0"/>
          </a:p>
        </p:txBody>
      </p:sp>
      <p:pic>
        <p:nvPicPr>
          <p:cNvPr id="4" name="内容占位符 3"/>
          <p:cNvPicPr>
            <a:picLocks noGrp="1" noChangeAspect="1"/>
          </p:cNvPicPr>
          <p:nvPr>
            <p:ph idx="1"/>
          </p:nvPr>
        </p:nvPicPr>
        <p:blipFill>
          <a:blip r:embed="rId2"/>
          <a:stretch>
            <a:fillRect/>
          </a:stretch>
        </p:blipFill>
        <p:spPr>
          <a:xfrm>
            <a:off x="831884" y="1439442"/>
            <a:ext cx="10080000" cy="5314243"/>
          </a:xfrm>
          <a:prstGeom prst="rect">
            <a:avLst/>
          </a:prstGeom>
        </p:spPr>
      </p:pic>
    </p:spTree>
    <p:extLst>
      <p:ext uri="{BB962C8B-B14F-4D97-AF65-F5344CB8AC3E}">
        <p14:creationId xmlns:p14="http://schemas.microsoft.com/office/powerpoint/2010/main" val="15506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旋转</a:t>
            </a:r>
            <a:r>
              <a:rPr lang="en-US" altLang="zh-CN" dirty="0" smtClean="0"/>
              <a:t>50°</a:t>
            </a:r>
            <a:r>
              <a:rPr lang="zh-CN" altLang="en-US" dirty="0" smtClean="0"/>
              <a:t>后的匹配图</a:t>
            </a:r>
            <a:endParaRPr lang="zh-CN" altLang="en-US" dirty="0"/>
          </a:p>
        </p:txBody>
      </p:sp>
      <p:pic>
        <p:nvPicPr>
          <p:cNvPr id="4" name="内容占位符 3"/>
          <p:cNvPicPr>
            <a:picLocks noGrp="1" noChangeAspect="1"/>
          </p:cNvPicPr>
          <p:nvPr>
            <p:ph idx="1"/>
          </p:nvPr>
        </p:nvPicPr>
        <p:blipFill>
          <a:blip r:embed="rId2"/>
          <a:stretch>
            <a:fillRect/>
          </a:stretch>
        </p:blipFill>
        <p:spPr>
          <a:xfrm>
            <a:off x="1066800" y="1368781"/>
            <a:ext cx="10080000" cy="5375187"/>
          </a:xfrm>
          <a:prstGeom prst="rect">
            <a:avLst/>
          </a:prstGeom>
        </p:spPr>
      </p:pic>
    </p:spTree>
    <p:extLst>
      <p:ext uri="{BB962C8B-B14F-4D97-AF65-F5344CB8AC3E}">
        <p14:creationId xmlns:p14="http://schemas.microsoft.com/office/powerpoint/2010/main" val="31853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smtClean="0"/>
              <a:t>匹配效果研究</a:t>
            </a:r>
            <a:r>
              <a:rPr lang="zh-CN" dirty="0" smtClean="0"/>
              <a:t>结论</a:t>
            </a:r>
            <a:endParaRPr lang="zh-CN" dirty="0"/>
          </a:p>
        </p:txBody>
      </p:sp>
      <p:sp>
        <p:nvSpPr>
          <p:cNvPr id="3" name="内容占位符 2"/>
          <p:cNvSpPr>
            <a:spLocks noGrp="1"/>
          </p:cNvSpPr>
          <p:nvPr>
            <p:ph idx="1"/>
          </p:nvPr>
        </p:nvSpPr>
        <p:spPr/>
        <p:txBody>
          <a:bodyPr rtlCol="0"/>
          <a:lstStyle/>
          <a:p>
            <a:r>
              <a:rPr lang="zh-CN" altLang="en-US" dirty="0"/>
              <a:t>那么图像</a:t>
            </a:r>
            <a:r>
              <a:rPr lang="zh-CN" altLang="en-US" dirty="0" smtClean="0"/>
              <a:t>在匹配</a:t>
            </a:r>
            <a:r>
              <a:rPr lang="zh-CN" altLang="en-US" dirty="0"/>
              <a:t>效果</a:t>
            </a:r>
            <a:r>
              <a:rPr lang="zh-CN" altLang="en-US" dirty="0" smtClean="0"/>
              <a:t>最佳时的参数为</a:t>
            </a:r>
            <a:endParaRPr lang="en-US" altLang="zh-CN" dirty="0" smtClean="0"/>
          </a:p>
          <a:p>
            <a:r>
              <a:rPr lang="zh-CN" altLang="en-US" dirty="0" smtClean="0"/>
              <a:t>尺度</a:t>
            </a:r>
            <a:r>
              <a:rPr lang="en-US" altLang="zh-CN" dirty="0" smtClean="0"/>
              <a:t>σ=8</a:t>
            </a:r>
          </a:p>
          <a:p>
            <a:r>
              <a:rPr lang="zh-CN" altLang="en-US" dirty="0" smtClean="0"/>
              <a:t>组</a:t>
            </a:r>
            <a:r>
              <a:rPr lang="zh-CN" altLang="en-US" dirty="0"/>
              <a:t>数</a:t>
            </a:r>
            <a:r>
              <a:rPr lang="en-US" altLang="zh-CN" dirty="0" smtClean="0"/>
              <a:t>octave=4</a:t>
            </a:r>
          </a:p>
          <a:p>
            <a:r>
              <a:rPr lang="en-US" altLang="zh-CN" dirty="0" smtClean="0"/>
              <a:t>Hessian</a:t>
            </a:r>
            <a:r>
              <a:rPr lang="zh-CN" altLang="en-US" dirty="0"/>
              <a:t>矩阵阈值为</a:t>
            </a:r>
            <a:r>
              <a:rPr lang="en-US" altLang="zh-CN" dirty="0" smtClean="0"/>
              <a:t>6500</a:t>
            </a:r>
          </a:p>
          <a:p>
            <a:r>
              <a:rPr lang="en-US" altLang="zh-CN" dirty="0" smtClean="0"/>
              <a:t>RANSAC</a:t>
            </a:r>
            <a:r>
              <a:rPr lang="zh-CN" altLang="en-US" dirty="0"/>
              <a:t>实验次数为</a:t>
            </a:r>
            <a:r>
              <a:rPr lang="en-US" altLang="zh-CN" dirty="0"/>
              <a:t>5000</a:t>
            </a:r>
            <a:r>
              <a:rPr lang="zh-CN" altLang="en-US" dirty="0" smtClean="0"/>
              <a:t>次</a:t>
            </a:r>
            <a:endParaRPr lang="zh-CN" dirty="0"/>
          </a:p>
        </p:txBody>
      </p:sp>
    </p:spTree>
    <p:extLst>
      <p:ext uri="{BB962C8B-B14F-4D97-AF65-F5344CB8AC3E}">
        <p14:creationId xmlns:p14="http://schemas.microsoft.com/office/powerpoint/2010/main" val="239654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匹配效果展示</a:t>
            </a:r>
            <a:endParaRPr lang="zh-CN" altLang="en-US" dirty="0"/>
          </a:p>
        </p:txBody>
      </p:sp>
      <p:sp>
        <p:nvSpPr>
          <p:cNvPr id="3" name="内容占位符 2"/>
          <p:cNvSpPr>
            <a:spLocks noGrp="1"/>
          </p:cNvSpPr>
          <p:nvPr>
            <p:ph idx="1"/>
          </p:nvPr>
        </p:nvSpPr>
        <p:spPr/>
        <p:txBody>
          <a:bodyPr/>
          <a:lstStyle/>
          <a:p>
            <a:r>
              <a:rPr lang="zh-CN" altLang="en-US" dirty="0" smtClean="0"/>
              <a:t>尺度</a:t>
            </a:r>
            <a:r>
              <a:rPr lang="en-US" altLang="zh-CN" dirty="0" smtClean="0"/>
              <a:t>8</a:t>
            </a:r>
            <a:r>
              <a:rPr lang="zh-CN" altLang="en-US" dirty="0" smtClean="0"/>
              <a:t>条件下匹配点数统计</a:t>
            </a:r>
            <a:r>
              <a:rPr lang="en-US" altLang="zh-CN" dirty="0" smtClean="0"/>
              <a:t>excel</a:t>
            </a:r>
            <a:r>
              <a:rPr lang="zh-CN" altLang="en-US" dirty="0" smtClean="0"/>
              <a:t>表格</a:t>
            </a:r>
            <a:endParaRPr lang="en-US" altLang="zh-CN" dirty="0" smtClean="0"/>
          </a:p>
          <a:p>
            <a:r>
              <a:rPr lang="zh-CN" altLang="en-US" smtClean="0"/>
              <a:t>最终已知匹配效果图</a:t>
            </a:r>
            <a:endParaRPr lang="zh-CN" altLang="en-US" dirty="0"/>
          </a:p>
        </p:txBody>
      </p:sp>
    </p:spTree>
    <p:extLst>
      <p:ext uri="{BB962C8B-B14F-4D97-AF65-F5344CB8AC3E}">
        <p14:creationId xmlns:p14="http://schemas.microsoft.com/office/powerpoint/2010/main" val="324918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文本占位符 2"/>
          <p:cNvSpPr>
            <a:spLocks noGrp="1"/>
          </p:cNvSpPr>
          <p:nvPr>
            <p:ph type="body" idx="1"/>
          </p:nvPr>
        </p:nvSpPr>
        <p:spPr/>
        <p:txBody>
          <a:bodyPr/>
          <a:lstStyle/>
          <a:p>
            <a:r>
              <a:rPr lang="en-US" altLang="zh-CN" dirty="0">
                <a:solidFill>
                  <a:schemeClr val="tx1"/>
                </a:solidFill>
              </a:rPr>
              <a:t>C</a:t>
            </a:r>
            <a:r>
              <a:rPr lang="en-US" altLang="zh-CN" dirty="0" smtClean="0">
                <a:solidFill>
                  <a:schemeClr val="tx1"/>
                </a:solidFill>
              </a:rPr>
              <a:t>onclusion</a:t>
            </a:r>
            <a:endParaRPr lang="zh-CN" altLang="en-US" dirty="0">
              <a:solidFill>
                <a:schemeClr val="tx1"/>
              </a:solidFill>
            </a:endParaRPr>
          </a:p>
        </p:txBody>
      </p:sp>
    </p:spTree>
    <p:extLst>
      <p:ext uri="{BB962C8B-B14F-4D97-AF65-F5344CB8AC3E}">
        <p14:creationId xmlns:p14="http://schemas.microsoft.com/office/powerpoint/2010/main" val="364585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smtClean="0"/>
              <a:t>总结</a:t>
            </a:r>
            <a:endParaRPr lang="en-US" dirty="0"/>
          </a:p>
        </p:txBody>
      </p:sp>
      <p:sp>
        <p:nvSpPr>
          <p:cNvPr id="3" name="内容占位符 2"/>
          <p:cNvSpPr>
            <a:spLocks noGrp="1"/>
          </p:cNvSpPr>
          <p:nvPr>
            <p:ph idx="1"/>
          </p:nvPr>
        </p:nvSpPr>
        <p:spPr/>
        <p:txBody>
          <a:bodyPr rtlCol="0">
            <a:normAutofit/>
          </a:bodyPr>
          <a:lstStyle/>
          <a:p>
            <a:r>
              <a:rPr lang="zh-CN" altLang="zh-CN" sz="2800" dirty="0"/>
              <a:t>论文以弹底窝痕类枪弹痕迹检测目前存在的主要问题为着眼点，详细研究了</a:t>
            </a:r>
            <a:r>
              <a:rPr lang="en-US" altLang="zh-CN" sz="2800" dirty="0">
                <a:solidFill>
                  <a:srgbClr val="FF0000"/>
                </a:solidFill>
              </a:rPr>
              <a:t>SURF</a:t>
            </a:r>
            <a:r>
              <a:rPr lang="zh-CN" altLang="zh-CN" sz="2800" dirty="0">
                <a:solidFill>
                  <a:srgbClr val="FF0000"/>
                </a:solidFill>
              </a:rPr>
              <a:t>算法</a:t>
            </a:r>
            <a:r>
              <a:rPr lang="zh-CN" altLang="zh-CN" sz="2800" dirty="0"/>
              <a:t>特征检测，特征描述，特征匹配和</a:t>
            </a:r>
            <a:r>
              <a:rPr lang="en-US" altLang="zh-CN" sz="2800" dirty="0">
                <a:solidFill>
                  <a:srgbClr val="FF0000"/>
                </a:solidFill>
              </a:rPr>
              <a:t>RANSAC</a:t>
            </a:r>
            <a:r>
              <a:rPr lang="zh-CN" altLang="zh-CN" sz="2800" dirty="0">
                <a:solidFill>
                  <a:srgbClr val="FF0000"/>
                </a:solidFill>
              </a:rPr>
              <a:t>算法</a:t>
            </a:r>
            <a:r>
              <a:rPr lang="zh-CN" altLang="zh-CN" sz="2800" dirty="0"/>
              <a:t>提纯的原理。最后，针对弹底窝痕随机性很强且具有局部不变性的特点，论文结合这两种算法建立了基于局部不变特征的弹底窝痕</a:t>
            </a:r>
            <a:r>
              <a:rPr lang="zh-CN" altLang="zh-CN" sz="2800" dirty="0">
                <a:solidFill>
                  <a:srgbClr val="FF0000"/>
                </a:solidFill>
              </a:rPr>
              <a:t>图像匹配方法</a:t>
            </a:r>
            <a:r>
              <a:rPr lang="zh-CN" altLang="zh-CN" sz="2800" dirty="0"/>
              <a:t>，并用实验验证了这种方法的稳定性和可匹配性</a:t>
            </a:r>
            <a:r>
              <a:rPr lang="zh-CN" altLang="zh-CN" sz="2800" dirty="0" smtClean="0"/>
              <a:t>。</a:t>
            </a:r>
            <a:endParaRPr lang="en-US" altLang="zh-CN" sz="2800" dirty="0" smtClean="0"/>
          </a:p>
        </p:txBody>
      </p:sp>
    </p:spTree>
    <p:extLst>
      <p:ext uri="{BB962C8B-B14F-4D97-AF65-F5344CB8AC3E}">
        <p14:creationId xmlns:p14="http://schemas.microsoft.com/office/powerpoint/2010/main" val="10740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背景介绍</a:t>
            </a:r>
            <a:endParaRPr lang="zh-CN" altLang="en-US" dirty="0"/>
          </a:p>
        </p:txBody>
      </p:sp>
      <p:sp>
        <p:nvSpPr>
          <p:cNvPr id="3" name="内容占位符 2"/>
          <p:cNvSpPr>
            <a:spLocks noGrp="1"/>
          </p:cNvSpPr>
          <p:nvPr>
            <p:ph idx="1"/>
          </p:nvPr>
        </p:nvSpPr>
        <p:spPr/>
        <p:txBody>
          <a:bodyPr/>
          <a:lstStyle/>
          <a:p>
            <a:pPr indent="457200">
              <a:buNone/>
            </a:pPr>
            <a:r>
              <a:rPr lang="zh-CN" altLang="en-US" dirty="0" smtClean="0"/>
              <a:t>枪支在</a:t>
            </a:r>
            <a:r>
              <a:rPr lang="zh-CN" altLang="en-US" dirty="0"/>
              <a:t>激发的时候，枪支尾部的击针撞击子弹，印压弹壳底面产生凹陷。这就是弹</a:t>
            </a:r>
            <a:r>
              <a:rPr lang="zh-CN" altLang="en-US" dirty="0" smtClean="0"/>
              <a:t>底痕迹的</a:t>
            </a:r>
            <a:r>
              <a:rPr lang="zh-CN" altLang="en-US" dirty="0"/>
              <a:t>形成过程。不同种类的枪支，枪机弹底窝平面结构特点</a:t>
            </a:r>
            <a:r>
              <a:rPr lang="zh-CN" altLang="en-US" dirty="0" smtClean="0"/>
              <a:t>各不相同</a:t>
            </a:r>
            <a:r>
              <a:rPr lang="zh-CN" altLang="en-US" dirty="0"/>
              <a:t>，因此弹壳底面可以表现出枪支</a:t>
            </a:r>
            <a:r>
              <a:rPr lang="zh-CN" altLang="en-US" dirty="0" smtClean="0"/>
              <a:t>不同</a:t>
            </a:r>
            <a:r>
              <a:rPr lang="zh-CN" altLang="en-US" dirty="0"/>
              <a:t>的</a:t>
            </a:r>
            <a:r>
              <a:rPr lang="zh-CN" altLang="en-US" dirty="0" smtClean="0"/>
              <a:t>结构</a:t>
            </a:r>
            <a:r>
              <a:rPr lang="zh-CN" altLang="en-US" dirty="0"/>
              <a:t>特点和</a:t>
            </a:r>
            <a:r>
              <a:rPr lang="zh-CN" altLang="en-US" dirty="0" smtClean="0"/>
              <a:t>痕迹，这一痕迹可以</a:t>
            </a:r>
            <a:r>
              <a:rPr lang="zh-CN" altLang="en-US" dirty="0"/>
              <a:t>用于区分枪支</a:t>
            </a:r>
            <a:r>
              <a:rPr lang="zh-CN" altLang="en-US" dirty="0" smtClean="0"/>
              <a:t>种类，是</a:t>
            </a:r>
            <a:r>
              <a:rPr lang="zh-CN" altLang="en-US" dirty="0"/>
              <a:t>枪支识别与比配的基础</a:t>
            </a:r>
            <a:r>
              <a:rPr lang="zh-CN" altLang="en-US" dirty="0" smtClean="0"/>
              <a:t>。</a:t>
            </a:r>
            <a:endParaRPr lang="en-US" altLang="zh-CN" dirty="0" smtClean="0"/>
          </a:p>
          <a:p>
            <a:pPr indent="457200">
              <a:buNone/>
            </a:pPr>
            <a:r>
              <a:rPr lang="zh-CN" altLang="en-US" dirty="0" smtClean="0"/>
              <a:t>如图显示的是弹底痕迹，其中</a:t>
            </a:r>
            <a:r>
              <a:rPr lang="en-US" altLang="zh-CN" dirty="0" smtClean="0"/>
              <a:t>BF</a:t>
            </a:r>
            <a:r>
              <a:rPr lang="zh-CN" altLang="en-US" dirty="0"/>
              <a:t>表示</a:t>
            </a:r>
            <a:r>
              <a:rPr lang="en-US" altLang="zh-CN" dirty="0"/>
              <a:t>Breech Face</a:t>
            </a:r>
            <a:r>
              <a:rPr lang="zh-CN" altLang="en-US" dirty="0"/>
              <a:t>弹底窝痕，即本文主要</a:t>
            </a:r>
            <a:r>
              <a:rPr lang="zh-CN" altLang="en-US" dirty="0" smtClean="0"/>
              <a:t>匹配对象</a:t>
            </a:r>
            <a:r>
              <a:rPr lang="zh-CN" altLang="en-US" dirty="0"/>
              <a:t>。</a:t>
            </a:r>
          </a:p>
        </p:txBody>
      </p:sp>
      <p:pic>
        <p:nvPicPr>
          <p:cNvPr id="4" name="图片 3"/>
          <p:cNvPicPr>
            <a:picLocks noChangeAspect="1"/>
          </p:cNvPicPr>
          <p:nvPr/>
        </p:nvPicPr>
        <p:blipFill>
          <a:blip r:embed="rId2"/>
          <a:stretch>
            <a:fillRect/>
          </a:stretch>
        </p:blipFill>
        <p:spPr>
          <a:xfrm>
            <a:off x="3703112" y="4152380"/>
            <a:ext cx="4785775" cy="2432515"/>
          </a:xfrm>
          <a:prstGeom prst="rect">
            <a:avLst/>
          </a:prstGeom>
        </p:spPr>
      </p:pic>
    </p:spTree>
    <p:extLst>
      <p:ext uri="{BB962C8B-B14F-4D97-AF65-F5344CB8AC3E}">
        <p14:creationId xmlns:p14="http://schemas.microsoft.com/office/powerpoint/2010/main" val="137704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smtClean="0"/>
              <a:t>主要的研究内容</a:t>
            </a:r>
            <a:endParaRPr lang="en-US" dirty="0"/>
          </a:p>
        </p:txBody>
      </p:sp>
      <p:sp>
        <p:nvSpPr>
          <p:cNvPr id="3" name="内容占位符 2"/>
          <p:cNvSpPr>
            <a:spLocks noGrp="1"/>
          </p:cNvSpPr>
          <p:nvPr>
            <p:ph idx="1"/>
          </p:nvPr>
        </p:nvSpPr>
        <p:spPr/>
        <p:txBody>
          <a:bodyPr rtlCol="0">
            <a:normAutofit/>
          </a:bodyPr>
          <a:lstStyle/>
          <a:p>
            <a:pPr rtl="0"/>
            <a:r>
              <a:rPr lang="en-US" altLang="zh-CN" sz="2800" dirty="0" smtClean="0"/>
              <a:t>SURF</a:t>
            </a:r>
            <a:r>
              <a:rPr lang="zh-CN" altLang="en-US" sz="2800" dirty="0" smtClean="0"/>
              <a:t>算法</a:t>
            </a:r>
            <a:endParaRPr lang="en-US" altLang="zh-CN" sz="2800" dirty="0" smtClean="0"/>
          </a:p>
          <a:p>
            <a:pPr marL="756000" indent="-457200" rtl="0">
              <a:buFont typeface="+mj-lt"/>
              <a:buAutoNum type="arabicPeriod"/>
            </a:pPr>
            <a:r>
              <a:rPr lang="zh-CN" altLang="en-US" sz="2800" dirty="0" smtClean="0"/>
              <a:t>特征点提取</a:t>
            </a:r>
            <a:endParaRPr lang="en-US" altLang="zh-CN" sz="2800" dirty="0" smtClean="0"/>
          </a:p>
          <a:p>
            <a:pPr marL="756000" indent="-457200" rtl="0">
              <a:buFont typeface="+mj-lt"/>
              <a:buAutoNum type="arabicPeriod"/>
            </a:pPr>
            <a:r>
              <a:rPr lang="zh-CN" altLang="en-US" sz="2800" dirty="0" smtClean="0"/>
              <a:t>特征描述</a:t>
            </a:r>
            <a:endParaRPr lang="zh-CN" sz="2800" dirty="0" smtClean="0"/>
          </a:p>
          <a:p>
            <a:pPr marL="756000" indent="-457200" rtl="0">
              <a:buFont typeface="+mj-lt"/>
              <a:buAutoNum type="arabicPeriod"/>
            </a:pPr>
            <a:r>
              <a:rPr lang="zh-CN" altLang="en-US" sz="2800" dirty="0" smtClean="0"/>
              <a:t>特征匹配</a:t>
            </a:r>
            <a:endParaRPr lang="en-US" altLang="zh-CN" sz="2800" dirty="0" smtClean="0"/>
          </a:p>
          <a:p>
            <a:pPr rtl="0"/>
            <a:r>
              <a:rPr lang="en-US" sz="2800" dirty="0" smtClean="0"/>
              <a:t>RANSAC</a:t>
            </a:r>
            <a:r>
              <a:rPr lang="zh-CN" altLang="en-US" sz="2800" dirty="0" smtClean="0"/>
              <a:t>算法</a:t>
            </a:r>
            <a:endParaRPr lang="en-US" altLang="zh-CN" sz="2800" dirty="0" smtClean="0"/>
          </a:p>
          <a:p>
            <a:pPr marL="0" indent="0" rtl="0">
              <a:buNone/>
            </a:pPr>
            <a:endParaRPr lang="en-US" altLang="zh-CN" sz="2800" dirty="0" smtClean="0"/>
          </a:p>
        </p:txBody>
      </p:sp>
    </p:spTree>
    <p:extLst>
      <p:ext uri="{BB962C8B-B14F-4D97-AF65-F5344CB8AC3E}">
        <p14:creationId xmlns:p14="http://schemas.microsoft.com/office/powerpoint/2010/main" val="23251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smtClean="0"/>
              <a:t>匹配</a:t>
            </a:r>
            <a:r>
              <a:rPr lang="zh-CN" dirty="0" smtClean="0"/>
              <a:t>过程</a:t>
            </a:r>
            <a:endParaRPr lang="zh-CN" dirty="0"/>
          </a:p>
        </p:txBody>
      </p:sp>
      <p:graphicFrame>
        <p:nvGraphicFramePr>
          <p:cNvPr id="4" name="内容占位符 2" descr="重点流程显示按从左到右的顺序排列的 4 个组，每组下方标有任务说明"/>
          <p:cNvGraphicFramePr>
            <a:graphicFrameLocks noGrp="1"/>
          </p:cNvGraphicFramePr>
          <p:nvPr>
            <p:ph idx="1"/>
            <p:extLst>
              <p:ext uri="{D42A27DB-BD31-4B8C-83A1-F6EECF244321}">
                <p14:modId xmlns:p14="http://schemas.microsoft.com/office/powerpoint/2010/main" val="1377938306"/>
              </p:ext>
            </p:extLst>
          </p:nvPr>
        </p:nvGraphicFramePr>
        <p:xfrm>
          <a:off x="1066799" y="1523999"/>
          <a:ext cx="10748357" cy="497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139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smtClean="0"/>
              <a:t>SURF</a:t>
            </a:r>
            <a:r>
              <a:rPr lang="zh-CN" altLang="en-US" dirty="0" smtClean="0"/>
              <a:t>算法原理</a:t>
            </a:r>
            <a:endParaRPr lang="zh-CN" dirty="0"/>
          </a:p>
        </p:txBody>
      </p:sp>
      <p:sp>
        <p:nvSpPr>
          <p:cNvPr id="3" name="文本占位符 2"/>
          <p:cNvSpPr>
            <a:spLocks noGrp="1"/>
          </p:cNvSpPr>
          <p:nvPr>
            <p:ph type="body" idx="1"/>
          </p:nvPr>
        </p:nvSpPr>
        <p:spPr/>
        <p:txBody>
          <a:bodyPr rtlCol="0"/>
          <a:lstStyle/>
          <a:p>
            <a:pPr rtl="0"/>
            <a:r>
              <a:rPr lang="en-US" altLang="zh-CN" dirty="0" smtClean="0">
                <a:solidFill>
                  <a:schemeClr val="tx1"/>
                </a:solidFill>
              </a:rPr>
              <a:t>SURF algorithm</a:t>
            </a:r>
            <a:endParaRPr lang="zh-CN" dirty="0">
              <a:solidFill>
                <a:schemeClr val="tx1"/>
              </a:solidFill>
            </a:endParaRPr>
          </a:p>
        </p:txBody>
      </p:sp>
    </p:spTree>
    <p:extLst>
      <p:ext uri="{BB962C8B-B14F-4D97-AF65-F5344CB8AC3E}">
        <p14:creationId xmlns:p14="http://schemas.microsoft.com/office/powerpoint/2010/main" val="82303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SURF</a:t>
            </a:r>
            <a:r>
              <a:rPr lang="zh-CN" altLang="en-US" dirty="0" smtClean="0"/>
              <a:t>算法简介</a:t>
            </a:r>
            <a:endParaRPr lang="zh-CN" altLang="en-US" dirty="0"/>
          </a:p>
        </p:txBody>
      </p:sp>
      <p:sp>
        <p:nvSpPr>
          <p:cNvPr id="3" name="内容占位符 2"/>
          <p:cNvSpPr>
            <a:spLocks noGrp="1"/>
          </p:cNvSpPr>
          <p:nvPr>
            <p:ph idx="1"/>
          </p:nvPr>
        </p:nvSpPr>
        <p:spPr/>
        <p:txBody>
          <a:bodyPr>
            <a:normAutofit/>
          </a:bodyPr>
          <a:lstStyle/>
          <a:p>
            <a:r>
              <a:rPr lang="zh-CN" altLang="zh-CN" dirty="0"/>
              <a:t>加速稳健性特征（</a:t>
            </a:r>
            <a:r>
              <a:rPr lang="en-US" altLang="zh-CN" dirty="0"/>
              <a:t>Speed-Up Robust Feature</a:t>
            </a:r>
            <a:r>
              <a:rPr lang="zh-CN" altLang="zh-CN" dirty="0"/>
              <a:t>，</a:t>
            </a:r>
            <a:r>
              <a:rPr lang="en-US" altLang="zh-CN" dirty="0"/>
              <a:t>SURF</a:t>
            </a:r>
            <a:r>
              <a:rPr lang="zh-CN" altLang="zh-CN" dirty="0"/>
              <a:t>）算法是一种鲁棒性较好的算法</a:t>
            </a:r>
            <a:r>
              <a:rPr lang="zh-CN" altLang="zh-CN" dirty="0" smtClean="0"/>
              <a:t>。</a:t>
            </a:r>
            <a:r>
              <a:rPr lang="en-US" altLang="zh-CN" dirty="0" smtClean="0"/>
              <a:t>SURF</a:t>
            </a:r>
            <a:r>
              <a:rPr lang="zh-CN" altLang="zh-CN" dirty="0"/>
              <a:t>算法包括</a:t>
            </a:r>
            <a:r>
              <a:rPr lang="zh-CN" altLang="zh-CN" dirty="0">
                <a:solidFill>
                  <a:srgbClr val="FF0000"/>
                </a:solidFill>
              </a:rPr>
              <a:t>特征点检测、特征描述、特征匹配</a:t>
            </a:r>
            <a:r>
              <a:rPr lang="zh-CN" altLang="zh-CN" dirty="0"/>
              <a:t>三</a:t>
            </a:r>
            <a:r>
              <a:rPr lang="zh-CN" altLang="zh-CN" dirty="0" smtClean="0"/>
              <a:t>大部分</a:t>
            </a:r>
            <a:r>
              <a:rPr lang="zh-CN" altLang="en-US" dirty="0" smtClean="0"/>
              <a:t>。</a:t>
            </a:r>
            <a:endParaRPr lang="en-US" altLang="zh-CN" dirty="0" smtClean="0"/>
          </a:p>
          <a:p>
            <a:pPr marL="457200" indent="-457200">
              <a:buFont typeface="+mj-lt"/>
              <a:buAutoNum type="arabicPeriod"/>
            </a:pPr>
            <a:r>
              <a:rPr lang="zh-CN" altLang="en-US" dirty="0"/>
              <a:t>特征点检测方面主要包括三个步骤，建立积分图像，使用箱式滤波器来建立尺度空间，继而在尺度空间上进行特征点的定位</a:t>
            </a:r>
            <a:r>
              <a:rPr lang="zh-CN" altLang="en-US" dirty="0" smtClean="0"/>
              <a:t>。</a:t>
            </a:r>
            <a:endParaRPr lang="en-US" altLang="zh-CN" dirty="0" smtClean="0"/>
          </a:p>
          <a:p>
            <a:pPr marL="457200" indent="-457200">
              <a:buFont typeface="+mj-lt"/>
              <a:buAutoNum type="arabicPeriod"/>
            </a:pPr>
            <a:r>
              <a:rPr lang="zh-CN" altLang="en-US" dirty="0" smtClean="0"/>
              <a:t>特征</a:t>
            </a:r>
            <a:r>
              <a:rPr lang="zh-CN" altLang="en-US" dirty="0"/>
              <a:t>描述的过程与</a:t>
            </a:r>
            <a:r>
              <a:rPr lang="en-US" altLang="zh-CN" dirty="0"/>
              <a:t>SIFT</a:t>
            </a:r>
            <a:r>
              <a:rPr lang="zh-CN" altLang="en-US" dirty="0"/>
              <a:t>类似，是先划定一个范围来确定特征点的主方向，再生成一个特征矢量，对特征点进行描述</a:t>
            </a:r>
            <a:r>
              <a:rPr lang="zh-CN" altLang="en-US" dirty="0" smtClean="0"/>
              <a:t>。</a:t>
            </a:r>
            <a:endParaRPr lang="en-US" altLang="zh-CN" dirty="0" smtClean="0"/>
          </a:p>
          <a:p>
            <a:pPr marL="457200" indent="-457200">
              <a:buFont typeface="+mj-lt"/>
              <a:buAutoNum type="arabicPeriod"/>
            </a:pPr>
            <a:r>
              <a:rPr lang="zh-CN" altLang="en-US" dirty="0" smtClean="0"/>
              <a:t>生成</a:t>
            </a:r>
            <a:r>
              <a:rPr lang="zh-CN" altLang="en-US" dirty="0"/>
              <a:t>特征描述子后，先使用</a:t>
            </a:r>
            <a:r>
              <a:rPr lang="en-US" altLang="zh-CN" dirty="0"/>
              <a:t>Hessian</a:t>
            </a:r>
            <a:r>
              <a:rPr lang="zh-CN" altLang="en-US" dirty="0"/>
              <a:t>矩阵来进行初始判断，去掉一些无必要的计算</a:t>
            </a:r>
            <a:r>
              <a:rPr lang="zh-CN" altLang="en-US" dirty="0" smtClean="0"/>
              <a:t>，再利用</a:t>
            </a:r>
            <a:r>
              <a:rPr lang="zh-CN" altLang="en-US" dirty="0"/>
              <a:t>欧式距离进行特征匹配。</a:t>
            </a:r>
          </a:p>
        </p:txBody>
      </p:sp>
    </p:spTree>
    <p:extLst>
      <p:ext uri="{BB962C8B-B14F-4D97-AF65-F5344CB8AC3E}">
        <p14:creationId xmlns:p14="http://schemas.microsoft.com/office/powerpoint/2010/main" val="303058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特征点检测</a:t>
            </a:r>
            <a:endParaRPr lang="zh-CN" altLang="en-US" dirty="0"/>
          </a:p>
        </p:txBody>
      </p:sp>
      <p:sp>
        <p:nvSpPr>
          <p:cNvPr id="3" name="内容占位符 2"/>
          <p:cNvSpPr>
            <a:spLocks noGrp="1"/>
          </p:cNvSpPr>
          <p:nvPr>
            <p:ph idx="1"/>
          </p:nvPr>
        </p:nvSpPr>
        <p:spPr/>
        <p:txBody>
          <a:bodyPr/>
          <a:lstStyle/>
          <a:p>
            <a:r>
              <a:rPr lang="zh-CN" altLang="zh-CN" dirty="0"/>
              <a:t>高斯拉普拉斯（</a:t>
            </a:r>
            <a:r>
              <a:rPr lang="en-US" altLang="zh-CN" dirty="0"/>
              <a:t>Laplace of Gaussian, LOG</a:t>
            </a:r>
            <a:r>
              <a:rPr lang="zh-CN" altLang="zh-CN" dirty="0"/>
              <a:t>）</a:t>
            </a:r>
            <a:r>
              <a:rPr lang="zh-CN" altLang="zh-CN" dirty="0" smtClean="0"/>
              <a:t>算子</a:t>
            </a:r>
            <a:endParaRPr lang="en-US" altLang="zh-CN" dirty="0" smtClean="0"/>
          </a:p>
          <a:p>
            <a:r>
              <a:rPr lang="en-US" altLang="zh-CN" dirty="0"/>
              <a:t>LOG</a:t>
            </a:r>
            <a:r>
              <a:rPr lang="zh-CN" altLang="en-US" dirty="0"/>
              <a:t>规范化算法子在二维图像上显示是一个</a:t>
            </a:r>
            <a:r>
              <a:rPr lang="zh-CN" altLang="en-US" dirty="0">
                <a:solidFill>
                  <a:srgbClr val="FF0000"/>
                </a:solidFill>
              </a:rPr>
              <a:t>圆对称函数</a:t>
            </a:r>
            <a:r>
              <a:rPr lang="zh-CN" altLang="en-US" dirty="0"/>
              <a:t>，三维图像上是一个类似圆椎体的</a:t>
            </a:r>
            <a:r>
              <a:rPr lang="zh-CN" altLang="en-US" dirty="0" smtClean="0"/>
              <a:t>形状。可以用这个算子检测不同尺寸条件下的斑点。</a:t>
            </a:r>
            <a:endParaRPr lang="en-US" altLang="zh-CN" dirty="0" smtClean="0"/>
          </a:p>
          <a:p>
            <a:r>
              <a:rPr lang="zh-CN" altLang="en-US" dirty="0"/>
              <a:t>图像与高斯拉普拉斯函数的卷积实际就是在求取图像与高斯拉普拉斯函数的相似性</a:t>
            </a:r>
            <a:r>
              <a:rPr lang="zh-CN" altLang="en-US" dirty="0" smtClean="0"/>
              <a:t>。所以</a:t>
            </a:r>
            <a:r>
              <a:rPr lang="en-US" altLang="zh-CN" dirty="0" smtClean="0"/>
              <a:t>LOG</a:t>
            </a:r>
            <a:r>
              <a:rPr lang="zh-CN" altLang="en-US" dirty="0" smtClean="0"/>
              <a:t>算子可以用来检测</a:t>
            </a:r>
            <a:r>
              <a:rPr lang="zh-CN" altLang="en-US" dirty="0" smtClean="0">
                <a:solidFill>
                  <a:srgbClr val="FF0000"/>
                </a:solidFill>
              </a:rPr>
              <a:t>斑点</a:t>
            </a:r>
            <a:r>
              <a:rPr lang="zh-CN" altLang="en-US" dirty="0" smtClean="0"/>
              <a:t>。</a:t>
            </a:r>
            <a:endParaRPr lang="zh-CN" altLang="en-US" dirty="0"/>
          </a:p>
        </p:txBody>
      </p:sp>
      <p:pic>
        <p:nvPicPr>
          <p:cNvPr id="4" name="图片 3"/>
          <p:cNvPicPr>
            <a:picLocks noChangeAspect="1"/>
          </p:cNvPicPr>
          <p:nvPr/>
        </p:nvPicPr>
        <p:blipFill>
          <a:blip r:embed="rId2"/>
          <a:stretch>
            <a:fillRect/>
          </a:stretch>
        </p:blipFill>
        <p:spPr>
          <a:xfrm>
            <a:off x="2282579" y="4112534"/>
            <a:ext cx="2443438" cy="2443438"/>
          </a:xfrm>
          <a:prstGeom prst="rect">
            <a:avLst/>
          </a:prstGeom>
        </p:spPr>
      </p:pic>
      <p:pic>
        <p:nvPicPr>
          <p:cNvPr id="5" name="图片 4"/>
          <p:cNvPicPr>
            <a:picLocks noChangeAspect="1"/>
          </p:cNvPicPr>
          <p:nvPr/>
        </p:nvPicPr>
        <p:blipFill>
          <a:blip r:embed="rId3"/>
          <a:stretch>
            <a:fillRect/>
          </a:stretch>
        </p:blipFill>
        <p:spPr>
          <a:xfrm>
            <a:off x="5693264" y="4112534"/>
            <a:ext cx="3173645" cy="2419648"/>
          </a:xfrm>
          <a:prstGeom prst="rect">
            <a:avLst/>
          </a:prstGeom>
        </p:spPr>
      </p:pic>
    </p:spTree>
    <p:extLst>
      <p:ext uri="{BB962C8B-B14F-4D97-AF65-F5344CB8AC3E}">
        <p14:creationId xmlns:p14="http://schemas.microsoft.com/office/powerpoint/2010/main" val="264521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科学项目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792992_TF02922647_TF02922647" id="{2322DB2D-299D-4E6C-B3B9-FB12C66AF731}" vid="{D7C831E9-CF9C-4ACE-88D7-981B8FCAE1C1}"/>
    </a:ext>
  </a:extLst>
</a:theme>
</file>

<file path=ppt/theme/theme2.xml><?xml version="1.0" encoding="utf-8"?>
<a:theme xmlns:a="http://schemas.openxmlformats.org/drawingml/2006/main" name="办公室主题">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办公室主题">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科学项目演示文稿（宽屏）</Template>
  <TotalTime>304</TotalTime>
  <Words>1692</Words>
  <Application>Microsoft Office PowerPoint</Application>
  <PresentationFormat>宽屏</PresentationFormat>
  <Paragraphs>187</Paragraphs>
  <Slides>39</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Microsoft YaHei UI</vt:lpstr>
      <vt:lpstr>黑体</vt:lpstr>
      <vt:lpstr>楷体</vt:lpstr>
      <vt:lpstr>宋体</vt:lpstr>
      <vt:lpstr>Arial</vt:lpstr>
      <vt:lpstr>Cambria Math</vt:lpstr>
      <vt:lpstr>Times New Roman</vt:lpstr>
      <vt:lpstr>科学项目 16x9</vt:lpstr>
      <vt:lpstr>基于SURF的弹底窝痕特征快速匹配算法研究</vt:lpstr>
      <vt:lpstr>前言</vt:lpstr>
      <vt:lpstr>论文研究的目的及意义</vt:lpstr>
      <vt:lpstr>背景介绍</vt:lpstr>
      <vt:lpstr>主要的研究内容</vt:lpstr>
      <vt:lpstr>匹配过程</vt:lpstr>
      <vt:lpstr>SURF算法原理</vt:lpstr>
      <vt:lpstr>SURF算法简介</vt:lpstr>
      <vt:lpstr>特征点检测</vt:lpstr>
      <vt:lpstr>特征点检测</vt:lpstr>
      <vt:lpstr>特征点检测</vt:lpstr>
      <vt:lpstr>特征点检测</vt:lpstr>
      <vt:lpstr>特征点检测</vt:lpstr>
      <vt:lpstr>特征点检测</vt:lpstr>
      <vt:lpstr>特征点描述</vt:lpstr>
      <vt:lpstr>特征点描述</vt:lpstr>
      <vt:lpstr>特征点匹配</vt:lpstr>
      <vt:lpstr>RANSAC算法原理</vt:lpstr>
      <vt:lpstr>RANSAC算法</vt:lpstr>
      <vt:lpstr>拓扑图特征匹配</vt:lpstr>
      <vt:lpstr>匹配实例7-8</vt:lpstr>
      <vt:lpstr>匹配实例7-8</vt:lpstr>
      <vt:lpstr>匹配实例7-8</vt:lpstr>
      <vt:lpstr>影响匹配效果的参数变量研究</vt:lpstr>
      <vt:lpstr>拓扑图大小对检测到的SURF特征的影响</vt:lpstr>
      <vt:lpstr>尺度对SURF特征点检测的影响</vt:lpstr>
      <vt:lpstr>Hessian矩阵阈值</vt:lpstr>
      <vt:lpstr>Hessian矩阵阈值1000 64对匹配点</vt:lpstr>
      <vt:lpstr>Hessian矩阵阈值3000 50对匹配点</vt:lpstr>
      <vt:lpstr>Hessian矩阵阈值6500 41对匹配点</vt:lpstr>
      <vt:lpstr>Hessian矩阵阈值8000 31对匹配点</vt:lpstr>
      <vt:lpstr>局部特征不变性</vt:lpstr>
      <vt:lpstr>原始匹配图</vt:lpstr>
      <vt:lpstr>旋转30°后的匹配图</vt:lpstr>
      <vt:lpstr>旋转50°后的匹配图</vt:lpstr>
      <vt:lpstr>匹配效果研究结论</vt:lpstr>
      <vt:lpstr>匹配效果展示</vt:lpstr>
      <vt:lpstr>总结</vt:lpstr>
      <vt:lpstr>总结</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基于SURF的弹底窝痕特征快速匹配算法研究</dc:title>
  <dc:creator>Gaochong Xu</dc:creator>
  <cp:lastModifiedBy>Gaochong Xu</cp:lastModifiedBy>
  <cp:revision>21</cp:revision>
  <dcterms:created xsi:type="dcterms:W3CDTF">2017-05-25T08:26:14Z</dcterms:created>
  <dcterms:modified xsi:type="dcterms:W3CDTF">2017-05-25T15:17:00Z</dcterms:modified>
</cp:coreProperties>
</file>